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257" r:id="rId3"/>
    <p:sldId id="298" r:id="rId4"/>
    <p:sldId id="285" r:id="rId5"/>
    <p:sldId id="325" r:id="rId6"/>
    <p:sldId id="295" r:id="rId7"/>
    <p:sldId id="293" r:id="rId8"/>
    <p:sldId id="283" r:id="rId9"/>
    <p:sldId id="277" r:id="rId10"/>
    <p:sldId id="317" r:id="rId11"/>
    <p:sldId id="318" r:id="rId12"/>
    <p:sldId id="320" r:id="rId13"/>
    <p:sldId id="259" r:id="rId14"/>
    <p:sldId id="292" r:id="rId15"/>
    <p:sldId id="294" r:id="rId16"/>
    <p:sldId id="321" r:id="rId17"/>
    <p:sldId id="284" r:id="rId18"/>
    <p:sldId id="291" r:id="rId19"/>
    <p:sldId id="322" r:id="rId20"/>
    <p:sldId id="276" r:id="rId21"/>
    <p:sldId id="265" r:id="rId22"/>
    <p:sldId id="286" r:id="rId23"/>
    <p:sldId id="288" r:id="rId24"/>
    <p:sldId id="274" r:id="rId25"/>
    <p:sldId id="324" r:id="rId26"/>
    <p:sldId id="323" r:id="rId27"/>
    <p:sldId id="266"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3819"/>
  </p:normalViewPr>
  <p:slideViewPr>
    <p:cSldViewPr snapToGrid="0" snapToObjects="1">
      <p:cViewPr varScale="1">
        <p:scale>
          <a:sx n="119" d="100"/>
          <a:sy n="119" d="100"/>
        </p:scale>
        <p:origin x="1440" y="1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41535D-A2A6-1448-B7E9-A272804B67FE}" type="datetimeFigureOut">
              <a:rPr lang="en-US" smtClean="0"/>
              <a:t>2/12/20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2BFFA4-C0D2-204A-B5E7-2B3CB5A58414}" type="slidenum">
              <a:rPr lang="en-US" smtClean="0"/>
              <a:t>‹#›</a:t>
            </a:fld>
            <a:endParaRPr lang="en-US"/>
          </a:p>
        </p:txBody>
      </p:sp>
    </p:spTree>
    <p:extLst>
      <p:ext uri="{BB962C8B-B14F-4D97-AF65-F5344CB8AC3E}">
        <p14:creationId xmlns:p14="http://schemas.microsoft.com/office/powerpoint/2010/main" val="131863655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E92A6D-427D-D645-A5E1-21F4A2940811}" type="slidenum">
              <a:rPr lang="en-US" smtClean="0"/>
              <a:t>1</a:t>
            </a:fld>
            <a:endParaRPr lang="en-US"/>
          </a:p>
        </p:txBody>
      </p:sp>
    </p:spTree>
    <p:extLst>
      <p:ext uri="{BB962C8B-B14F-4D97-AF65-F5344CB8AC3E}">
        <p14:creationId xmlns:p14="http://schemas.microsoft.com/office/powerpoint/2010/main" val="2941445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2BFFA4-C0D2-204A-B5E7-2B3CB5A58414}" type="slidenum">
              <a:rPr lang="en-US" smtClean="0"/>
              <a:t>11</a:t>
            </a:fld>
            <a:endParaRPr lang="en-US"/>
          </a:p>
        </p:txBody>
      </p:sp>
    </p:spTree>
    <p:extLst>
      <p:ext uri="{BB962C8B-B14F-4D97-AF65-F5344CB8AC3E}">
        <p14:creationId xmlns:p14="http://schemas.microsoft.com/office/powerpoint/2010/main" val="2653431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E92A6D-427D-D645-A5E1-21F4A2940811}" type="slidenum">
              <a:rPr lang="en-US" smtClean="0"/>
              <a:t>12</a:t>
            </a:fld>
            <a:endParaRPr lang="en-US"/>
          </a:p>
        </p:txBody>
      </p:sp>
    </p:spTree>
    <p:extLst>
      <p:ext uri="{BB962C8B-B14F-4D97-AF65-F5344CB8AC3E}">
        <p14:creationId xmlns:p14="http://schemas.microsoft.com/office/powerpoint/2010/main" val="3360395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EE92A6D-427D-D645-A5E1-21F4A2940811}" type="slidenum">
              <a:rPr lang="en-US" smtClean="0"/>
              <a:t>13</a:t>
            </a:fld>
            <a:endParaRPr lang="en-US"/>
          </a:p>
        </p:txBody>
      </p:sp>
    </p:spTree>
    <p:extLst>
      <p:ext uri="{BB962C8B-B14F-4D97-AF65-F5344CB8AC3E}">
        <p14:creationId xmlns:p14="http://schemas.microsoft.com/office/powerpoint/2010/main" val="2014830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2BFFA4-C0D2-204A-B5E7-2B3CB5A58414}" type="slidenum">
              <a:rPr lang="en-US" smtClean="0"/>
              <a:t>14</a:t>
            </a:fld>
            <a:endParaRPr lang="en-US"/>
          </a:p>
        </p:txBody>
      </p:sp>
    </p:spTree>
    <p:extLst>
      <p:ext uri="{BB962C8B-B14F-4D97-AF65-F5344CB8AC3E}">
        <p14:creationId xmlns:p14="http://schemas.microsoft.com/office/powerpoint/2010/main" val="3445327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2BFFA4-C0D2-204A-B5E7-2B3CB5A58414}" type="slidenum">
              <a:rPr lang="en-US" smtClean="0"/>
              <a:t>15</a:t>
            </a:fld>
            <a:endParaRPr lang="en-US"/>
          </a:p>
        </p:txBody>
      </p:sp>
    </p:spTree>
    <p:extLst>
      <p:ext uri="{BB962C8B-B14F-4D97-AF65-F5344CB8AC3E}">
        <p14:creationId xmlns:p14="http://schemas.microsoft.com/office/powerpoint/2010/main" val="13203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EE92A6D-427D-D645-A5E1-21F4A2940811}" type="slidenum">
              <a:rPr lang="en-US" smtClean="0"/>
              <a:t>16</a:t>
            </a:fld>
            <a:endParaRPr lang="en-US"/>
          </a:p>
        </p:txBody>
      </p:sp>
    </p:spTree>
    <p:extLst>
      <p:ext uri="{BB962C8B-B14F-4D97-AF65-F5344CB8AC3E}">
        <p14:creationId xmlns:p14="http://schemas.microsoft.com/office/powerpoint/2010/main" val="3464882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09D1FA3-2475-4568-8CA4-A2DA4FD906BC}" type="slidenum">
              <a:rPr lang="en-AU" smtClean="0"/>
              <a:pPr/>
              <a:t>17</a:t>
            </a:fld>
            <a:endParaRPr lang="en-AU"/>
          </a:p>
        </p:txBody>
      </p:sp>
    </p:spTree>
    <p:extLst>
      <p:ext uri="{BB962C8B-B14F-4D97-AF65-F5344CB8AC3E}">
        <p14:creationId xmlns:p14="http://schemas.microsoft.com/office/powerpoint/2010/main" val="17306175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a:ln/>
        </p:spPr>
      </p:sp>
      <p:sp>
        <p:nvSpPr>
          <p:cNvPr id="2253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latin typeface="Arial" pitchFamily="34" charset="0"/>
              <a:ea typeface="ＭＳ Ｐゴシック" pitchFamily="34" charset="-128"/>
            </a:endParaRPr>
          </a:p>
        </p:txBody>
      </p:sp>
      <p:sp>
        <p:nvSpPr>
          <p:cNvPr id="2253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207" indent="-285464" eaLnBrk="0" hangingPunct="0">
              <a:defRPr sz="2400">
                <a:solidFill>
                  <a:schemeClr val="tx1"/>
                </a:solidFill>
                <a:latin typeface="Arial" pitchFamily="34" charset="0"/>
                <a:ea typeface="ＭＳ Ｐゴシック" pitchFamily="34" charset="-128"/>
              </a:defRPr>
            </a:lvl2pPr>
            <a:lvl3pPr marL="1141857" indent="-228371" eaLnBrk="0" hangingPunct="0">
              <a:defRPr sz="2400">
                <a:solidFill>
                  <a:schemeClr val="tx1"/>
                </a:solidFill>
                <a:latin typeface="Arial" pitchFamily="34" charset="0"/>
                <a:ea typeface="ＭＳ Ｐゴシック" pitchFamily="34" charset="-128"/>
              </a:defRPr>
            </a:lvl3pPr>
            <a:lvl4pPr marL="1598600" indent="-228371" eaLnBrk="0" hangingPunct="0">
              <a:defRPr sz="2400">
                <a:solidFill>
                  <a:schemeClr val="tx1"/>
                </a:solidFill>
                <a:latin typeface="Arial" pitchFamily="34" charset="0"/>
                <a:ea typeface="ＭＳ Ｐゴシック" pitchFamily="34" charset="-128"/>
              </a:defRPr>
            </a:lvl4pPr>
            <a:lvl5pPr marL="2055343" indent="-228371" eaLnBrk="0" hangingPunct="0">
              <a:defRPr sz="2400">
                <a:solidFill>
                  <a:schemeClr val="tx1"/>
                </a:solidFill>
                <a:latin typeface="Arial" pitchFamily="34" charset="0"/>
                <a:ea typeface="ＭＳ Ｐゴシック" pitchFamily="34" charset="-128"/>
              </a:defRPr>
            </a:lvl5pPr>
            <a:lvl6pPr marL="2512085" indent="-22837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68828" indent="-22837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5571" indent="-22837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2314" indent="-22837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FC1D6144-DE49-409F-A570-FAB7FDE18B20}" type="slidenum">
              <a:rPr lang="en-AU" altLang="en-US" sz="1200"/>
              <a:pPr eaLnBrk="1" hangingPunct="1"/>
              <a:t>20</a:t>
            </a:fld>
            <a:endParaRPr lang="en-AU" altLang="en-US" sz="1200"/>
          </a:p>
        </p:txBody>
      </p:sp>
    </p:spTree>
    <p:extLst>
      <p:ext uri="{BB962C8B-B14F-4D97-AF65-F5344CB8AC3E}">
        <p14:creationId xmlns:p14="http://schemas.microsoft.com/office/powerpoint/2010/main" val="20313808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EE92A6D-427D-D645-A5E1-21F4A2940811}" type="slidenum">
              <a:rPr lang="en-US" smtClean="0"/>
              <a:t>21</a:t>
            </a:fld>
            <a:endParaRPr lang="en-US"/>
          </a:p>
        </p:txBody>
      </p:sp>
    </p:spTree>
    <p:extLst>
      <p:ext uri="{BB962C8B-B14F-4D97-AF65-F5344CB8AC3E}">
        <p14:creationId xmlns:p14="http://schemas.microsoft.com/office/powerpoint/2010/main" val="2582906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a:ln/>
        </p:spPr>
      </p:sp>
      <p:sp>
        <p:nvSpPr>
          <p:cNvPr id="24578"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245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977038-4020-2740-B72F-7479C73A3736}" type="slidenum">
              <a:rPr lang="en-AU" sz="1200"/>
              <a:pPr eaLnBrk="1" hangingPunct="1"/>
              <a:t>22</a:t>
            </a:fld>
            <a:endParaRPr lang="en-AU" sz="1200"/>
          </a:p>
        </p:txBody>
      </p:sp>
    </p:spTree>
    <p:extLst>
      <p:ext uri="{BB962C8B-B14F-4D97-AF65-F5344CB8AC3E}">
        <p14:creationId xmlns:p14="http://schemas.microsoft.com/office/powerpoint/2010/main" val="944102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E92A6D-427D-D645-A5E1-21F4A2940811}" type="slidenum">
              <a:rPr lang="en-US" smtClean="0"/>
              <a:t>2</a:t>
            </a:fld>
            <a:endParaRPr lang="en-US"/>
          </a:p>
        </p:txBody>
      </p:sp>
    </p:spTree>
    <p:extLst>
      <p:ext uri="{BB962C8B-B14F-4D97-AF65-F5344CB8AC3E}">
        <p14:creationId xmlns:p14="http://schemas.microsoft.com/office/powerpoint/2010/main" val="35560130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a:ln/>
        </p:spPr>
      </p:sp>
      <p:sp>
        <p:nvSpPr>
          <p:cNvPr id="24578"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245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977038-4020-2740-B72F-7479C73A3736}" type="slidenum">
              <a:rPr lang="en-AU" sz="1200"/>
              <a:pPr eaLnBrk="1" hangingPunct="1"/>
              <a:t>23</a:t>
            </a:fld>
            <a:endParaRPr lang="en-AU" sz="1200"/>
          </a:p>
        </p:txBody>
      </p:sp>
    </p:spTree>
    <p:extLst>
      <p:ext uri="{BB962C8B-B14F-4D97-AF65-F5344CB8AC3E}">
        <p14:creationId xmlns:p14="http://schemas.microsoft.com/office/powerpoint/2010/main" val="1905739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EE92A6D-427D-D645-A5E1-21F4A2940811}" type="slidenum">
              <a:rPr lang="en-US" smtClean="0"/>
              <a:t>24</a:t>
            </a:fld>
            <a:endParaRPr lang="en-US"/>
          </a:p>
        </p:txBody>
      </p:sp>
    </p:spTree>
    <p:extLst>
      <p:ext uri="{BB962C8B-B14F-4D97-AF65-F5344CB8AC3E}">
        <p14:creationId xmlns:p14="http://schemas.microsoft.com/office/powerpoint/2010/main" val="23078855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EE92A6D-427D-D645-A5E1-21F4A2940811}" type="slidenum">
              <a:rPr lang="en-US" smtClean="0"/>
              <a:t>25</a:t>
            </a:fld>
            <a:endParaRPr lang="en-US"/>
          </a:p>
        </p:txBody>
      </p:sp>
    </p:spTree>
    <p:extLst>
      <p:ext uri="{BB962C8B-B14F-4D97-AF65-F5344CB8AC3E}">
        <p14:creationId xmlns:p14="http://schemas.microsoft.com/office/powerpoint/2010/main" val="33813230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a:ln/>
        </p:spPr>
      </p:sp>
      <p:sp>
        <p:nvSpPr>
          <p:cNvPr id="2662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latin typeface="Arial" pitchFamily="34" charset="0"/>
              <a:ea typeface="ＭＳ Ｐゴシック" pitchFamily="34" charset="-128"/>
            </a:endParaRPr>
          </a:p>
        </p:txBody>
      </p:sp>
      <p:sp>
        <p:nvSpPr>
          <p:cNvPr id="2662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207" indent="-285464" eaLnBrk="0" hangingPunct="0">
              <a:defRPr sz="2400">
                <a:solidFill>
                  <a:schemeClr val="tx1"/>
                </a:solidFill>
                <a:latin typeface="Arial" pitchFamily="34" charset="0"/>
                <a:ea typeface="ＭＳ Ｐゴシック" pitchFamily="34" charset="-128"/>
              </a:defRPr>
            </a:lvl2pPr>
            <a:lvl3pPr marL="1141857" indent="-228371" eaLnBrk="0" hangingPunct="0">
              <a:defRPr sz="2400">
                <a:solidFill>
                  <a:schemeClr val="tx1"/>
                </a:solidFill>
                <a:latin typeface="Arial" pitchFamily="34" charset="0"/>
                <a:ea typeface="ＭＳ Ｐゴシック" pitchFamily="34" charset="-128"/>
              </a:defRPr>
            </a:lvl3pPr>
            <a:lvl4pPr marL="1598600" indent="-228371" eaLnBrk="0" hangingPunct="0">
              <a:defRPr sz="2400">
                <a:solidFill>
                  <a:schemeClr val="tx1"/>
                </a:solidFill>
                <a:latin typeface="Arial" pitchFamily="34" charset="0"/>
                <a:ea typeface="ＭＳ Ｐゴシック" pitchFamily="34" charset="-128"/>
              </a:defRPr>
            </a:lvl4pPr>
            <a:lvl5pPr marL="2055343" indent="-228371" eaLnBrk="0" hangingPunct="0">
              <a:defRPr sz="2400">
                <a:solidFill>
                  <a:schemeClr val="tx1"/>
                </a:solidFill>
                <a:latin typeface="Arial" pitchFamily="34" charset="0"/>
                <a:ea typeface="ＭＳ Ｐゴシック" pitchFamily="34" charset="-128"/>
              </a:defRPr>
            </a:lvl5pPr>
            <a:lvl6pPr marL="2512085" indent="-22837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68828" indent="-22837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5571" indent="-22837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2314" indent="-22837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BEAEE857-7168-4218-8BDB-403795465E90}" type="slidenum">
              <a:rPr lang="en-AU" altLang="en-US" sz="1200"/>
              <a:pPr eaLnBrk="1" hangingPunct="1"/>
              <a:t>26</a:t>
            </a:fld>
            <a:endParaRPr lang="en-AU" altLang="en-US" sz="1200"/>
          </a:p>
        </p:txBody>
      </p:sp>
    </p:spTree>
    <p:extLst>
      <p:ext uri="{BB962C8B-B14F-4D97-AF65-F5344CB8AC3E}">
        <p14:creationId xmlns:p14="http://schemas.microsoft.com/office/powerpoint/2010/main" val="23092488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E92A6D-427D-D645-A5E1-21F4A2940811}" type="slidenum">
              <a:rPr lang="en-US" smtClean="0"/>
              <a:t>27</a:t>
            </a:fld>
            <a:endParaRPr lang="en-US"/>
          </a:p>
        </p:txBody>
      </p:sp>
    </p:spTree>
    <p:extLst>
      <p:ext uri="{BB962C8B-B14F-4D97-AF65-F5344CB8AC3E}">
        <p14:creationId xmlns:p14="http://schemas.microsoft.com/office/powerpoint/2010/main" val="3157457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E92A6D-427D-D645-A5E1-21F4A2940811}" type="slidenum">
              <a:rPr lang="en-US" smtClean="0"/>
              <a:t>3</a:t>
            </a:fld>
            <a:endParaRPr lang="en-US"/>
          </a:p>
        </p:txBody>
      </p:sp>
    </p:spTree>
    <p:extLst>
      <p:ext uri="{BB962C8B-B14F-4D97-AF65-F5344CB8AC3E}">
        <p14:creationId xmlns:p14="http://schemas.microsoft.com/office/powerpoint/2010/main" val="3919253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t>
            </a:r>
          </a:p>
          <a:p>
            <a:endParaRPr lang="en-AU" dirty="0"/>
          </a:p>
        </p:txBody>
      </p:sp>
      <p:sp>
        <p:nvSpPr>
          <p:cNvPr id="4" name="Slide Number Placeholder 3"/>
          <p:cNvSpPr>
            <a:spLocks noGrp="1"/>
          </p:cNvSpPr>
          <p:nvPr>
            <p:ph type="sldNum" sz="quarter" idx="10"/>
          </p:nvPr>
        </p:nvSpPr>
        <p:spPr/>
        <p:txBody>
          <a:bodyPr/>
          <a:lstStyle/>
          <a:p>
            <a:fld id="{509D1FA3-2475-4568-8CA4-A2DA4FD906BC}" type="slidenum">
              <a:rPr lang="en-AU" smtClean="0"/>
              <a:pPr/>
              <a:t>4</a:t>
            </a:fld>
            <a:endParaRPr lang="en-AU"/>
          </a:p>
        </p:txBody>
      </p:sp>
    </p:spTree>
    <p:extLst>
      <p:ext uri="{BB962C8B-B14F-4D97-AF65-F5344CB8AC3E}">
        <p14:creationId xmlns:p14="http://schemas.microsoft.com/office/powerpoint/2010/main" val="2006800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09D1FA3-2475-4568-8CA4-A2DA4FD906BC}" type="slidenum">
              <a:rPr lang="en-AU" smtClean="0"/>
              <a:pPr/>
              <a:t>5</a:t>
            </a:fld>
            <a:endParaRPr lang="en-AU"/>
          </a:p>
        </p:txBody>
      </p:sp>
    </p:spTree>
    <p:extLst>
      <p:ext uri="{BB962C8B-B14F-4D97-AF65-F5344CB8AC3E}">
        <p14:creationId xmlns:p14="http://schemas.microsoft.com/office/powerpoint/2010/main" val="2253288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started the year getting to know each other and for the students to reflect on what each element of our school rules and expectations mean.</a:t>
            </a:r>
          </a:p>
        </p:txBody>
      </p:sp>
      <p:sp>
        <p:nvSpPr>
          <p:cNvPr id="4" name="Slide Number Placeholder 3"/>
          <p:cNvSpPr>
            <a:spLocks noGrp="1"/>
          </p:cNvSpPr>
          <p:nvPr>
            <p:ph type="sldNum" sz="quarter" idx="5"/>
          </p:nvPr>
        </p:nvSpPr>
        <p:spPr/>
        <p:txBody>
          <a:bodyPr/>
          <a:lstStyle/>
          <a:p>
            <a:fld id="{8B2BFFA4-C0D2-204A-B5E7-2B3CB5A58414}" type="slidenum">
              <a:rPr lang="en-US" smtClean="0"/>
              <a:t>6</a:t>
            </a:fld>
            <a:endParaRPr lang="en-US"/>
          </a:p>
        </p:txBody>
      </p:sp>
    </p:spTree>
    <p:extLst>
      <p:ext uri="{BB962C8B-B14F-4D97-AF65-F5344CB8AC3E}">
        <p14:creationId xmlns:p14="http://schemas.microsoft.com/office/powerpoint/2010/main" val="139516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Exploring each key and what it means in our classroom. Students hear the language and are given modeled examples. As a school we focus on each key at different times </a:t>
            </a:r>
          </a:p>
        </p:txBody>
      </p:sp>
      <p:sp>
        <p:nvSpPr>
          <p:cNvPr id="4" name="Slide Number Placeholder 3"/>
          <p:cNvSpPr>
            <a:spLocks noGrp="1"/>
          </p:cNvSpPr>
          <p:nvPr>
            <p:ph type="sldNum" sz="quarter" idx="5"/>
          </p:nvPr>
        </p:nvSpPr>
        <p:spPr/>
        <p:txBody>
          <a:bodyPr/>
          <a:lstStyle/>
          <a:p>
            <a:fld id="{8B2BFFA4-C0D2-204A-B5E7-2B3CB5A58414}" type="slidenum">
              <a:rPr lang="en-US" smtClean="0"/>
              <a:t>7</a:t>
            </a:fld>
            <a:endParaRPr lang="en-US"/>
          </a:p>
        </p:txBody>
      </p:sp>
    </p:spTree>
    <p:extLst>
      <p:ext uri="{BB962C8B-B14F-4D97-AF65-F5344CB8AC3E}">
        <p14:creationId xmlns:p14="http://schemas.microsoft.com/office/powerpoint/2010/main" val="3635463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509D1FA3-2475-4568-8CA4-A2DA4FD906BC}" type="slidenum">
              <a:rPr lang="en-AU" smtClean="0"/>
              <a:pPr/>
              <a:t>9</a:t>
            </a:fld>
            <a:endParaRPr lang="en-AU"/>
          </a:p>
        </p:txBody>
      </p:sp>
    </p:spTree>
    <p:extLst>
      <p:ext uri="{BB962C8B-B14F-4D97-AF65-F5344CB8AC3E}">
        <p14:creationId xmlns:p14="http://schemas.microsoft.com/office/powerpoint/2010/main" val="2015543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2BFFA4-C0D2-204A-B5E7-2B3CB5A58414}" type="slidenum">
              <a:rPr lang="en-US" smtClean="0"/>
              <a:t>10</a:t>
            </a:fld>
            <a:endParaRPr lang="en-US"/>
          </a:p>
        </p:txBody>
      </p:sp>
    </p:spTree>
    <p:extLst>
      <p:ext uri="{BB962C8B-B14F-4D97-AF65-F5344CB8AC3E}">
        <p14:creationId xmlns:p14="http://schemas.microsoft.com/office/powerpoint/2010/main" val="666016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lang="en-US"/>
          </a:p>
        </p:txBody>
      </p:sp>
      <p:sp>
        <p:nvSpPr>
          <p:cNvPr id="4" name="Date Placeholder 3"/>
          <p:cNvSpPr>
            <a:spLocks noGrp="1"/>
          </p:cNvSpPr>
          <p:nvPr>
            <p:ph type="dt" sz="half" idx="10"/>
          </p:nvPr>
        </p:nvSpPr>
        <p:spPr/>
        <p:txBody>
          <a:bodyPr/>
          <a:lstStyle/>
          <a:p>
            <a:fld id="{E3D0E03A-DEA5-4F43-BFA5-762915073D7A}" type="datetimeFigureOut">
              <a:rPr lang="en-US" smtClean="0"/>
              <a:t>2/12/20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B0B196-8C59-9148-91C0-A3CDD87299D1}" type="slidenum">
              <a:rPr lang="en-US" smtClean="0"/>
              <a:t>‹#›</a:t>
            </a:fld>
            <a:endParaRPr lang="en-US"/>
          </a:p>
        </p:txBody>
      </p:sp>
    </p:spTree>
    <p:extLst>
      <p:ext uri="{BB962C8B-B14F-4D97-AF65-F5344CB8AC3E}">
        <p14:creationId xmlns:p14="http://schemas.microsoft.com/office/powerpoint/2010/main" val="1242415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E3D0E03A-DEA5-4F43-BFA5-762915073D7A}" type="datetimeFigureOut">
              <a:rPr lang="en-US" smtClean="0"/>
              <a:t>2/12/20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B0B196-8C59-9148-91C0-A3CDD87299D1}" type="slidenum">
              <a:rPr lang="en-US" smtClean="0"/>
              <a:t>‹#›</a:t>
            </a:fld>
            <a:endParaRPr lang="en-US"/>
          </a:p>
        </p:txBody>
      </p:sp>
    </p:spTree>
    <p:extLst>
      <p:ext uri="{BB962C8B-B14F-4D97-AF65-F5344CB8AC3E}">
        <p14:creationId xmlns:p14="http://schemas.microsoft.com/office/powerpoint/2010/main" val="223663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E3D0E03A-DEA5-4F43-BFA5-762915073D7A}" type="datetimeFigureOut">
              <a:rPr lang="en-US" smtClean="0"/>
              <a:t>2/12/20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B0B196-8C59-9148-91C0-A3CDD87299D1}" type="slidenum">
              <a:rPr lang="en-US" smtClean="0"/>
              <a:t>‹#›</a:t>
            </a:fld>
            <a:endParaRPr lang="en-US"/>
          </a:p>
        </p:txBody>
      </p:sp>
    </p:spTree>
    <p:extLst>
      <p:ext uri="{BB962C8B-B14F-4D97-AF65-F5344CB8AC3E}">
        <p14:creationId xmlns:p14="http://schemas.microsoft.com/office/powerpoint/2010/main" val="1837702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E3D0E03A-DEA5-4F43-BFA5-762915073D7A}" type="datetimeFigureOut">
              <a:rPr lang="en-US" smtClean="0"/>
              <a:t>2/12/20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B0B196-8C59-9148-91C0-A3CDD87299D1}" type="slidenum">
              <a:rPr lang="en-US" smtClean="0"/>
              <a:t>‹#›</a:t>
            </a:fld>
            <a:endParaRPr lang="en-US"/>
          </a:p>
        </p:txBody>
      </p:sp>
    </p:spTree>
    <p:extLst>
      <p:ext uri="{BB962C8B-B14F-4D97-AF65-F5344CB8AC3E}">
        <p14:creationId xmlns:p14="http://schemas.microsoft.com/office/powerpoint/2010/main" val="3688622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E3D0E03A-DEA5-4F43-BFA5-762915073D7A}" type="datetimeFigureOut">
              <a:rPr lang="en-US" smtClean="0"/>
              <a:t>2/12/20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B0B196-8C59-9148-91C0-A3CDD87299D1}" type="slidenum">
              <a:rPr lang="en-US" smtClean="0"/>
              <a:t>‹#›</a:t>
            </a:fld>
            <a:endParaRPr lang="en-US"/>
          </a:p>
        </p:txBody>
      </p:sp>
    </p:spTree>
    <p:extLst>
      <p:ext uri="{BB962C8B-B14F-4D97-AF65-F5344CB8AC3E}">
        <p14:creationId xmlns:p14="http://schemas.microsoft.com/office/powerpoint/2010/main" val="2934467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p:cNvSpPr>
          <p:nvPr>
            <p:ph type="dt" sz="half" idx="10"/>
          </p:nvPr>
        </p:nvSpPr>
        <p:spPr/>
        <p:txBody>
          <a:bodyPr/>
          <a:lstStyle/>
          <a:p>
            <a:fld id="{E3D0E03A-DEA5-4F43-BFA5-762915073D7A}" type="datetimeFigureOut">
              <a:rPr lang="en-US" smtClean="0"/>
              <a:t>2/12/20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B0B196-8C59-9148-91C0-A3CDD87299D1}" type="slidenum">
              <a:rPr lang="en-US" smtClean="0"/>
              <a:t>‹#›</a:t>
            </a:fld>
            <a:endParaRPr lang="en-US"/>
          </a:p>
        </p:txBody>
      </p:sp>
    </p:spTree>
    <p:extLst>
      <p:ext uri="{BB962C8B-B14F-4D97-AF65-F5344CB8AC3E}">
        <p14:creationId xmlns:p14="http://schemas.microsoft.com/office/powerpoint/2010/main" val="1288131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6"/>
          <p:cNvSpPr>
            <a:spLocks noGrp="1"/>
          </p:cNvSpPr>
          <p:nvPr>
            <p:ph type="dt" sz="half" idx="10"/>
          </p:nvPr>
        </p:nvSpPr>
        <p:spPr/>
        <p:txBody>
          <a:bodyPr/>
          <a:lstStyle/>
          <a:p>
            <a:fld id="{E3D0E03A-DEA5-4F43-BFA5-762915073D7A}" type="datetimeFigureOut">
              <a:rPr lang="en-US" smtClean="0"/>
              <a:t>2/12/20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B0B196-8C59-9148-91C0-A3CDD87299D1}" type="slidenum">
              <a:rPr lang="en-US" smtClean="0"/>
              <a:t>‹#›</a:t>
            </a:fld>
            <a:endParaRPr lang="en-US"/>
          </a:p>
        </p:txBody>
      </p:sp>
    </p:spTree>
    <p:extLst>
      <p:ext uri="{BB962C8B-B14F-4D97-AF65-F5344CB8AC3E}">
        <p14:creationId xmlns:p14="http://schemas.microsoft.com/office/powerpoint/2010/main" val="556071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2"/>
          <p:cNvSpPr>
            <a:spLocks noGrp="1"/>
          </p:cNvSpPr>
          <p:nvPr>
            <p:ph type="dt" sz="half" idx="10"/>
          </p:nvPr>
        </p:nvSpPr>
        <p:spPr/>
        <p:txBody>
          <a:bodyPr/>
          <a:lstStyle/>
          <a:p>
            <a:fld id="{E3D0E03A-DEA5-4F43-BFA5-762915073D7A}" type="datetimeFigureOut">
              <a:rPr lang="en-US" smtClean="0"/>
              <a:t>2/12/20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B0B196-8C59-9148-91C0-A3CDD87299D1}" type="slidenum">
              <a:rPr lang="en-US" smtClean="0"/>
              <a:t>‹#›</a:t>
            </a:fld>
            <a:endParaRPr lang="en-US"/>
          </a:p>
        </p:txBody>
      </p:sp>
    </p:spTree>
    <p:extLst>
      <p:ext uri="{BB962C8B-B14F-4D97-AF65-F5344CB8AC3E}">
        <p14:creationId xmlns:p14="http://schemas.microsoft.com/office/powerpoint/2010/main" val="3675733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D0E03A-DEA5-4F43-BFA5-762915073D7A}" type="datetimeFigureOut">
              <a:rPr lang="en-US" smtClean="0"/>
              <a:t>2/12/20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B0B196-8C59-9148-91C0-A3CDD87299D1}" type="slidenum">
              <a:rPr lang="en-US" smtClean="0"/>
              <a:t>‹#›</a:t>
            </a:fld>
            <a:endParaRPr lang="en-US"/>
          </a:p>
        </p:txBody>
      </p:sp>
    </p:spTree>
    <p:extLst>
      <p:ext uri="{BB962C8B-B14F-4D97-AF65-F5344CB8AC3E}">
        <p14:creationId xmlns:p14="http://schemas.microsoft.com/office/powerpoint/2010/main" val="3171297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E3D0E03A-DEA5-4F43-BFA5-762915073D7A}" type="datetimeFigureOut">
              <a:rPr lang="en-US" smtClean="0"/>
              <a:t>2/12/20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B0B196-8C59-9148-91C0-A3CDD87299D1}" type="slidenum">
              <a:rPr lang="en-US" smtClean="0"/>
              <a:t>‹#›</a:t>
            </a:fld>
            <a:endParaRPr lang="en-US"/>
          </a:p>
        </p:txBody>
      </p:sp>
    </p:spTree>
    <p:extLst>
      <p:ext uri="{BB962C8B-B14F-4D97-AF65-F5344CB8AC3E}">
        <p14:creationId xmlns:p14="http://schemas.microsoft.com/office/powerpoint/2010/main" val="1594072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E3D0E03A-DEA5-4F43-BFA5-762915073D7A}" type="datetimeFigureOut">
              <a:rPr lang="en-US" smtClean="0"/>
              <a:t>2/12/20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B0B196-8C59-9148-91C0-A3CDD87299D1}" type="slidenum">
              <a:rPr lang="en-US" smtClean="0"/>
              <a:t>‹#›</a:t>
            </a:fld>
            <a:endParaRPr lang="en-US"/>
          </a:p>
        </p:txBody>
      </p:sp>
    </p:spTree>
    <p:extLst>
      <p:ext uri="{BB962C8B-B14F-4D97-AF65-F5344CB8AC3E}">
        <p14:creationId xmlns:p14="http://schemas.microsoft.com/office/powerpoint/2010/main" val="1537603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D0E03A-DEA5-4F43-BFA5-762915073D7A}" type="datetimeFigureOut">
              <a:rPr lang="en-US" smtClean="0"/>
              <a:t>2/12/20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B0B196-8C59-9148-91C0-A3CDD87299D1}" type="slidenum">
              <a:rPr lang="en-US" smtClean="0"/>
              <a:t>‹#›</a:t>
            </a:fld>
            <a:endParaRPr lang="en-US"/>
          </a:p>
        </p:txBody>
      </p:sp>
    </p:spTree>
    <p:extLst>
      <p:ext uri="{BB962C8B-B14F-4D97-AF65-F5344CB8AC3E}">
        <p14:creationId xmlns:p14="http://schemas.microsoft.com/office/powerpoint/2010/main" val="11272101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7.tiff"/></Relationships>
</file>

<file path=ppt/slides/_rels/slide1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tiff"/><Relationship Id="rId4" Type="http://schemas.openxmlformats.org/officeDocument/2006/relationships/image" Target="../media/image4.tiff"/></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8" name="Picture 7"/>
          <p:cNvPicPr>
            <a:picLocks noChangeAspect="1"/>
          </p:cNvPicPr>
          <p:nvPr/>
        </p:nvPicPr>
        <p:blipFill>
          <a:blip r:embed="rId3"/>
          <a:stretch>
            <a:fillRect/>
          </a:stretch>
        </p:blipFill>
        <p:spPr>
          <a:xfrm>
            <a:off x="0" y="18146"/>
            <a:ext cx="9144000" cy="6831196"/>
          </a:xfrm>
          <a:prstGeom prst="rect">
            <a:avLst/>
          </a:prstGeom>
        </p:spPr>
      </p:pic>
      <p:sp>
        <p:nvSpPr>
          <p:cNvPr id="9" name="TextBox 8"/>
          <p:cNvSpPr txBox="1"/>
          <p:nvPr/>
        </p:nvSpPr>
        <p:spPr>
          <a:xfrm>
            <a:off x="453609" y="166300"/>
            <a:ext cx="8542968" cy="1323439"/>
          </a:xfrm>
          <a:prstGeom prst="rect">
            <a:avLst/>
          </a:prstGeom>
          <a:noFill/>
        </p:spPr>
        <p:txBody>
          <a:bodyPr wrap="square" rtlCol="0">
            <a:spAutoFit/>
          </a:bodyPr>
          <a:lstStyle/>
          <a:p>
            <a:pPr algn="ctr"/>
            <a:r>
              <a:rPr lang="en-US" sz="4000" b="1" dirty="0">
                <a:solidFill>
                  <a:srgbClr val="FF0000"/>
                </a:solidFill>
              </a:rPr>
              <a:t>Partnerships for Learning </a:t>
            </a:r>
          </a:p>
          <a:p>
            <a:pPr algn="ctr"/>
            <a:r>
              <a:rPr lang="en-US" sz="4000" b="1" dirty="0">
                <a:solidFill>
                  <a:srgbClr val="FF0000"/>
                </a:solidFill>
              </a:rPr>
              <a:t>at O.L.D. in 2020 </a:t>
            </a:r>
          </a:p>
        </p:txBody>
      </p:sp>
      <p:sp>
        <p:nvSpPr>
          <p:cNvPr id="10" name="TextBox 9"/>
          <p:cNvSpPr txBox="1"/>
          <p:nvPr/>
        </p:nvSpPr>
        <p:spPr>
          <a:xfrm>
            <a:off x="453609" y="5616299"/>
            <a:ext cx="8542968" cy="707886"/>
          </a:xfrm>
          <a:prstGeom prst="rect">
            <a:avLst/>
          </a:prstGeom>
          <a:noFill/>
        </p:spPr>
        <p:txBody>
          <a:bodyPr wrap="square" rtlCol="0">
            <a:spAutoFit/>
          </a:bodyPr>
          <a:lstStyle/>
          <a:p>
            <a:pPr algn="ctr"/>
            <a:r>
              <a:rPr lang="en-US" sz="4000" b="1" dirty="0">
                <a:solidFill>
                  <a:schemeClr val="accent1">
                    <a:lumMod val="50000"/>
                  </a:schemeClr>
                </a:solidFill>
              </a:rPr>
              <a:t>Year 2</a:t>
            </a:r>
          </a:p>
        </p:txBody>
      </p:sp>
    </p:spTree>
    <p:extLst>
      <p:ext uri="{BB962C8B-B14F-4D97-AF65-F5344CB8AC3E}">
        <p14:creationId xmlns:p14="http://schemas.microsoft.com/office/powerpoint/2010/main" val="3735602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DC334D22-6EB4-2647-ABFB-5CC72551B107}"/>
              </a:ext>
            </a:extLst>
          </p:cNvPr>
          <p:cNvPicPr>
            <a:picLocks noGrp="1" noChangeAspect="1"/>
          </p:cNvPicPr>
          <p:nvPr>
            <p:ph idx="1"/>
          </p:nvPr>
        </p:nvPicPr>
        <p:blipFill>
          <a:blip r:embed="rId3"/>
          <a:stretch>
            <a:fillRect/>
          </a:stretch>
        </p:blipFill>
        <p:spPr>
          <a:xfrm>
            <a:off x="277477" y="167066"/>
            <a:ext cx="8589045" cy="6422919"/>
          </a:xfrm>
        </p:spPr>
      </p:pic>
    </p:spTree>
    <p:extLst>
      <p:ext uri="{BB962C8B-B14F-4D97-AF65-F5344CB8AC3E}">
        <p14:creationId xmlns:p14="http://schemas.microsoft.com/office/powerpoint/2010/main" val="604806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82F20CF-8734-F144-8D9A-7D048C9F7030}"/>
              </a:ext>
            </a:extLst>
          </p:cNvPr>
          <p:cNvPicPr>
            <a:picLocks noGrp="1" noChangeAspect="1"/>
          </p:cNvPicPr>
          <p:nvPr>
            <p:ph idx="1"/>
          </p:nvPr>
        </p:nvPicPr>
        <p:blipFill>
          <a:blip r:embed="rId3"/>
          <a:stretch>
            <a:fillRect/>
          </a:stretch>
        </p:blipFill>
        <p:spPr>
          <a:xfrm>
            <a:off x="247135" y="193659"/>
            <a:ext cx="8871320" cy="6268926"/>
          </a:xfrm>
        </p:spPr>
      </p:pic>
    </p:spTree>
    <p:extLst>
      <p:ext uri="{BB962C8B-B14F-4D97-AF65-F5344CB8AC3E}">
        <p14:creationId xmlns:p14="http://schemas.microsoft.com/office/powerpoint/2010/main" val="6526486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77242"/>
          </a:xfrm>
          <a:prstGeom prst="rect">
            <a:avLst/>
          </a:prstGeom>
        </p:spPr>
      </p:pic>
      <p:sp>
        <p:nvSpPr>
          <p:cNvPr id="5" name="TextBox 4"/>
          <p:cNvSpPr txBox="1"/>
          <p:nvPr/>
        </p:nvSpPr>
        <p:spPr>
          <a:xfrm>
            <a:off x="201929" y="324852"/>
            <a:ext cx="8740141" cy="4708981"/>
          </a:xfrm>
          <a:prstGeom prst="rect">
            <a:avLst/>
          </a:prstGeom>
          <a:noFill/>
        </p:spPr>
        <p:txBody>
          <a:bodyPr wrap="square" rtlCol="0">
            <a:spAutoFit/>
          </a:bodyPr>
          <a:lstStyle/>
          <a:p>
            <a:r>
              <a:rPr lang="en-AU" sz="3600" b="1" dirty="0">
                <a:solidFill>
                  <a:srgbClr val="FF6600"/>
                </a:solidFill>
              </a:rPr>
              <a:t>Key Learning Areas</a:t>
            </a:r>
          </a:p>
          <a:p>
            <a:pPr lvl="1"/>
            <a:endParaRPr lang="en-AU" sz="1200" dirty="0">
              <a:solidFill>
                <a:srgbClr val="254061"/>
              </a:solidFill>
            </a:endParaRPr>
          </a:p>
          <a:p>
            <a:r>
              <a:rPr lang="en-AU" sz="2800" dirty="0">
                <a:solidFill>
                  <a:srgbClr val="254061"/>
                </a:solidFill>
              </a:rPr>
              <a:t>Specialist Areas</a:t>
            </a:r>
          </a:p>
          <a:p>
            <a:endParaRPr lang="en-AU" sz="2800" dirty="0">
              <a:solidFill>
                <a:srgbClr val="254061"/>
              </a:solidFill>
            </a:endParaRPr>
          </a:p>
          <a:p>
            <a:pPr marL="914400" lvl="1" indent="-457200">
              <a:buFont typeface="Arial"/>
              <a:buChar char="•"/>
            </a:pPr>
            <a:r>
              <a:rPr lang="en-AU" sz="2800" dirty="0">
                <a:solidFill>
                  <a:srgbClr val="254061"/>
                </a:solidFill>
              </a:rPr>
              <a:t>Physical Education (PE)  - Monday</a:t>
            </a:r>
          </a:p>
          <a:p>
            <a:pPr marL="914400" lvl="1" indent="-457200">
              <a:buFont typeface="Arial"/>
              <a:buChar char="•"/>
            </a:pPr>
            <a:r>
              <a:rPr lang="en-AU" sz="2800" dirty="0">
                <a:solidFill>
                  <a:srgbClr val="254061"/>
                </a:solidFill>
              </a:rPr>
              <a:t>Music – Wednesday</a:t>
            </a:r>
          </a:p>
          <a:p>
            <a:pPr marL="914400" lvl="1" indent="-457200">
              <a:buFont typeface="Arial"/>
              <a:buChar char="•"/>
            </a:pPr>
            <a:r>
              <a:rPr lang="en-AU" sz="2800" dirty="0">
                <a:solidFill>
                  <a:srgbClr val="254061"/>
                </a:solidFill>
              </a:rPr>
              <a:t>Visual Arts - (Term 1, 3) Monday</a:t>
            </a:r>
          </a:p>
          <a:p>
            <a:pPr marL="914400" lvl="1" indent="-457200">
              <a:buFont typeface="Arial"/>
              <a:buChar char="•"/>
            </a:pPr>
            <a:r>
              <a:rPr lang="en-AU" sz="2800" dirty="0">
                <a:solidFill>
                  <a:srgbClr val="254061"/>
                </a:solidFill>
              </a:rPr>
              <a:t>Japanese – Monday</a:t>
            </a:r>
          </a:p>
          <a:p>
            <a:pPr marL="914400" lvl="1" indent="-457200">
              <a:buFont typeface="Arial"/>
              <a:buChar char="•"/>
            </a:pPr>
            <a:r>
              <a:rPr lang="en-AU" sz="2800" dirty="0">
                <a:solidFill>
                  <a:srgbClr val="254061"/>
                </a:solidFill>
              </a:rPr>
              <a:t>Technology – (Term 2, 4) Thursday</a:t>
            </a:r>
            <a:endParaRPr lang="en-US" sz="3600" b="1" dirty="0">
              <a:solidFill>
                <a:schemeClr val="accent1">
                  <a:lumMod val="50000"/>
                </a:schemeClr>
              </a:solidFill>
            </a:endParaRPr>
          </a:p>
          <a:p>
            <a:pPr marL="914400" lvl="1" indent="-457200">
              <a:buFont typeface="Arial"/>
              <a:buChar char="•"/>
            </a:pPr>
            <a:r>
              <a:rPr lang="en-AU" sz="2800" dirty="0">
                <a:solidFill>
                  <a:srgbClr val="254061"/>
                </a:solidFill>
              </a:rPr>
              <a:t>Swimming Lessons- Mondays Term 1 weeks 3 – 5 and the carnival in week 6</a:t>
            </a:r>
          </a:p>
        </p:txBody>
      </p:sp>
    </p:spTree>
    <p:extLst>
      <p:ext uri="{BB962C8B-B14F-4D97-AF65-F5344CB8AC3E}">
        <p14:creationId xmlns:p14="http://schemas.microsoft.com/office/powerpoint/2010/main" val="3973127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77242"/>
          </a:xfrm>
          <a:prstGeom prst="rect">
            <a:avLst/>
          </a:prstGeom>
        </p:spPr>
      </p:pic>
      <p:sp>
        <p:nvSpPr>
          <p:cNvPr id="5" name="TextBox 4"/>
          <p:cNvSpPr txBox="1"/>
          <p:nvPr/>
        </p:nvSpPr>
        <p:spPr>
          <a:xfrm>
            <a:off x="763121" y="289533"/>
            <a:ext cx="7549606" cy="5570756"/>
          </a:xfrm>
          <a:prstGeom prst="rect">
            <a:avLst/>
          </a:prstGeom>
          <a:noFill/>
        </p:spPr>
        <p:txBody>
          <a:bodyPr wrap="square" rtlCol="0">
            <a:spAutoFit/>
          </a:bodyPr>
          <a:lstStyle/>
          <a:p>
            <a:r>
              <a:rPr lang="en-AU" sz="4400" b="1" dirty="0">
                <a:solidFill>
                  <a:srgbClr val="FF6600"/>
                </a:solidFill>
              </a:rPr>
              <a:t>Key Learning Areas</a:t>
            </a:r>
          </a:p>
          <a:p>
            <a:pPr marL="914400" lvl="1" indent="-457200">
              <a:buFont typeface="Arial"/>
              <a:buChar char="•"/>
            </a:pPr>
            <a:r>
              <a:rPr lang="en-AU" sz="2400" dirty="0">
                <a:solidFill>
                  <a:srgbClr val="254061"/>
                </a:solidFill>
              </a:rPr>
              <a:t>Australian Curriculum</a:t>
            </a:r>
          </a:p>
          <a:p>
            <a:pPr marL="1371600" lvl="2" indent="-457200">
              <a:buFont typeface="Arial"/>
              <a:buChar char="•"/>
            </a:pPr>
            <a:r>
              <a:rPr lang="en-AU" sz="2400" dirty="0">
                <a:solidFill>
                  <a:srgbClr val="254061"/>
                </a:solidFill>
              </a:rPr>
              <a:t>English, </a:t>
            </a:r>
          </a:p>
          <a:p>
            <a:pPr marL="1371600" lvl="2" indent="-457200">
              <a:buFont typeface="Arial"/>
              <a:buChar char="•"/>
            </a:pPr>
            <a:r>
              <a:rPr lang="en-AU" sz="2400" dirty="0">
                <a:solidFill>
                  <a:srgbClr val="254061"/>
                </a:solidFill>
              </a:rPr>
              <a:t>Mathematics, </a:t>
            </a:r>
          </a:p>
          <a:p>
            <a:pPr marL="1371600" lvl="2" indent="-457200">
              <a:buFont typeface="Arial"/>
              <a:buChar char="•"/>
            </a:pPr>
            <a:r>
              <a:rPr lang="en-AU" sz="2400" dirty="0">
                <a:solidFill>
                  <a:srgbClr val="254061"/>
                </a:solidFill>
              </a:rPr>
              <a:t>Science, </a:t>
            </a:r>
          </a:p>
          <a:p>
            <a:pPr marL="1371600" lvl="2" indent="-457200">
              <a:buFont typeface="Arial"/>
              <a:buChar char="•"/>
            </a:pPr>
            <a:r>
              <a:rPr lang="en-AU" sz="2400" dirty="0" err="1">
                <a:solidFill>
                  <a:srgbClr val="254061"/>
                </a:solidFill>
              </a:rPr>
              <a:t>HaSS</a:t>
            </a:r>
            <a:r>
              <a:rPr lang="en-AU" sz="2400" dirty="0">
                <a:solidFill>
                  <a:srgbClr val="254061"/>
                </a:solidFill>
              </a:rPr>
              <a:t> (Humanities and Social Sciences)</a:t>
            </a:r>
          </a:p>
          <a:p>
            <a:pPr marL="1371600" lvl="2" indent="-457200">
              <a:buFont typeface="Arial"/>
              <a:buChar char="•"/>
            </a:pPr>
            <a:r>
              <a:rPr lang="en-AU" sz="2400" dirty="0">
                <a:solidFill>
                  <a:srgbClr val="254061"/>
                </a:solidFill>
              </a:rPr>
              <a:t>Technology;</a:t>
            </a:r>
          </a:p>
          <a:p>
            <a:pPr marL="1371600" lvl="2" indent="-457200">
              <a:buFont typeface="Arial"/>
              <a:buChar char="•"/>
            </a:pPr>
            <a:r>
              <a:rPr lang="en-AU" sz="2400" dirty="0">
                <a:solidFill>
                  <a:srgbClr val="254061"/>
                </a:solidFill>
              </a:rPr>
              <a:t>Health &amp; Physical Education; </a:t>
            </a:r>
          </a:p>
          <a:p>
            <a:pPr marL="1371600" lvl="2" indent="-457200">
              <a:buFont typeface="Arial"/>
              <a:buChar char="•"/>
            </a:pPr>
            <a:r>
              <a:rPr lang="en-AU" sz="2400" dirty="0">
                <a:solidFill>
                  <a:srgbClr val="254061"/>
                </a:solidFill>
              </a:rPr>
              <a:t>LOTE - Japanese</a:t>
            </a:r>
          </a:p>
          <a:p>
            <a:pPr marL="1371600" lvl="2" indent="-457200">
              <a:buFont typeface="Arial"/>
              <a:buChar char="•"/>
            </a:pPr>
            <a:r>
              <a:rPr lang="en-AU" sz="2400" dirty="0">
                <a:solidFill>
                  <a:srgbClr val="254061"/>
                </a:solidFill>
              </a:rPr>
              <a:t>The Arts</a:t>
            </a:r>
          </a:p>
          <a:p>
            <a:pPr marL="893763" lvl="3"/>
            <a:endParaRPr lang="en-AU" sz="2400" dirty="0">
              <a:solidFill>
                <a:srgbClr val="254061"/>
              </a:solidFill>
            </a:endParaRPr>
          </a:p>
          <a:p>
            <a:pPr marL="893763" lvl="3" indent="-457200" defTabSz="427038">
              <a:buFont typeface="Arial"/>
              <a:buChar char="•"/>
            </a:pPr>
            <a:r>
              <a:rPr lang="en-AU" sz="2400" dirty="0">
                <a:solidFill>
                  <a:srgbClr val="254061"/>
                </a:solidFill>
              </a:rPr>
              <a:t>Brisbane Catholic Education</a:t>
            </a:r>
          </a:p>
          <a:p>
            <a:pPr marL="1350963" lvl="4" indent="-457200" defTabSz="427038">
              <a:buFont typeface="Arial"/>
              <a:buChar char="•"/>
            </a:pPr>
            <a:r>
              <a:rPr lang="en-AU" sz="2400" dirty="0">
                <a:solidFill>
                  <a:srgbClr val="254061"/>
                </a:solidFill>
              </a:rPr>
              <a:t>Religious Education</a:t>
            </a:r>
          </a:p>
          <a:p>
            <a:r>
              <a:rPr lang="en-AU" sz="2400" b="1" dirty="0">
                <a:solidFill>
                  <a:srgbClr val="254061"/>
                </a:solidFill>
              </a:rPr>
              <a:t> </a:t>
            </a:r>
            <a:endParaRPr lang="en-US" sz="2400" b="1" dirty="0">
              <a:solidFill>
                <a:schemeClr val="accent1">
                  <a:lumMod val="50000"/>
                </a:schemeClr>
              </a:solidFill>
            </a:endParaRPr>
          </a:p>
        </p:txBody>
      </p:sp>
    </p:spTree>
    <p:extLst>
      <p:ext uri="{BB962C8B-B14F-4D97-AF65-F5344CB8AC3E}">
        <p14:creationId xmlns:p14="http://schemas.microsoft.com/office/powerpoint/2010/main" val="3367239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3FB4F52-749F-464B-AA0E-6A22A2238522}"/>
              </a:ext>
            </a:extLst>
          </p:cNvPr>
          <p:cNvPicPr>
            <a:picLocks noGrp="1" noChangeAspect="1"/>
          </p:cNvPicPr>
          <p:nvPr>
            <p:ph idx="1"/>
          </p:nvPr>
        </p:nvPicPr>
        <p:blipFill>
          <a:blip r:embed="rId3"/>
          <a:stretch>
            <a:fillRect/>
          </a:stretch>
        </p:blipFill>
        <p:spPr>
          <a:xfrm>
            <a:off x="288925" y="376560"/>
            <a:ext cx="8639175" cy="6104880"/>
          </a:xfrm>
          <a:prstGeom prst="rect">
            <a:avLst/>
          </a:prstGeom>
        </p:spPr>
      </p:pic>
    </p:spTree>
    <p:extLst>
      <p:ext uri="{BB962C8B-B14F-4D97-AF65-F5344CB8AC3E}">
        <p14:creationId xmlns:p14="http://schemas.microsoft.com/office/powerpoint/2010/main" val="440947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9D3D011-B053-D340-B12E-47FBBF631778}"/>
              </a:ext>
            </a:extLst>
          </p:cNvPr>
          <p:cNvPicPr>
            <a:picLocks noGrp="1" noChangeAspect="1"/>
          </p:cNvPicPr>
          <p:nvPr>
            <p:ph idx="1"/>
          </p:nvPr>
        </p:nvPicPr>
        <p:blipFill>
          <a:blip r:embed="rId3"/>
          <a:stretch>
            <a:fillRect/>
          </a:stretch>
        </p:blipFill>
        <p:spPr>
          <a:xfrm>
            <a:off x="1997242" y="8251"/>
            <a:ext cx="4832958" cy="6839246"/>
          </a:xfrm>
          <a:prstGeom prst="rect">
            <a:avLst/>
          </a:prstGeom>
        </p:spPr>
      </p:pic>
    </p:spTree>
    <p:extLst>
      <p:ext uri="{BB962C8B-B14F-4D97-AF65-F5344CB8AC3E}">
        <p14:creationId xmlns:p14="http://schemas.microsoft.com/office/powerpoint/2010/main" val="4241691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77242"/>
          </a:xfrm>
          <a:prstGeom prst="rect">
            <a:avLst/>
          </a:prstGeom>
        </p:spPr>
      </p:pic>
      <p:sp>
        <p:nvSpPr>
          <p:cNvPr id="5" name="TextBox 4"/>
          <p:cNvSpPr txBox="1"/>
          <p:nvPr/>
        </p:nvSpPr>
        <p:spPr>
          <a:xfrm>
            <a:off x="763121" y="289533"/>
            <a:ext cx="7549606" cy="1508105"/>
          </a:xfrm>
          <a:prstGeom prst="rect">
            <a:avLst/>
          </a:prstGeom>
          <a:noFill/>
        </p:spPr>
        <p:txBody>
          <a:bodyPr wrap="square" rtlCol="0">
            <a:spAutoFit/>
          </a:bodyPr>
          <a:lstStyle/>
          <a:p>
            <a:r>
              <a:rPr lang="en-AU" sz="4400" b="1" dirty="0">
                <a:solidFill>
                  <a:srgbClr val="FF6600"/>
                </a:solidFill>
              </a:rPr>
              <a:t>Religious Education</a:t>
            </a:r>
            <a:endParaRPr lang="en-AU" sz="2400" dirty="0">
              <a:solidFill>
                <a:srgbClr val="254061"/>
              </a:solidFill>
            </a:endParaRPr>
          </a:p>
          <a:p>
            <a:pPr marL="893763" lvl="3"/>
            <a:r>
              <a:rPr lang="en-AU" sz="2400" dirty="0">
                <a:solidFill>
                  <a:srgbClr val="254061"/>
                </a:solidFill>
              </a:rPr>
              <a:t>Follows the Brisbane Catholic Education Curriculum</a:t>
            </a:r>
          </a:p>
          <a:p>
            <a:pPr marL="893763" lvl="3"/>
            <a:endParaRPr lang="en-AU" sz="2400" dirty="0">
              <a:solidFill>
                <a:srgbClr val="254061"/>
              </a:solidFill>
            </a:endParaRPr>
          </a:p>
        </p:txBody>
      </p:sp>
      <p:pic>
        <p:nvPicPr>
          <p:cNvPr id="6" name="Picture 5" descr="A picture containing table&#10;&#10;Description automatically generated">
            <a:extLst>
              <a:ext uri="{FF2B5EF4-FFF2-40B4-BE49-F238E27FC236}">
                <a16:creationId xmlns:a16="http://schemas.microsoft.com/office/drawing/2014/main" id="{589A25FA-A59C-614B-AF4C-E5937F024B2F}"/>
              </a:ext>
            </a:extLst>
          </p:cNvPr>
          <p:cNvPicPr>
            <a:picLocks noChangeAspect="1"/>
          </p:cNvPicPr>
          <p:nvPr/>
        </p:nvPicPr>
        <p:blipFill>
          <a:blip r:embed="rId4"/>
          <a:stretch>
            <a:fillRect/>
          </a:stretch>
        </p:blipFill>
        <p:spPr>
          <a:xfrm>
            <a:off x="6872911" y="1709752"/>
            <a:ext cx="2202937" cy="747629"/>
          </a:xfrm>
          <a:prstGeom prst="rect">
            <a:avLst/>
          </a:prstGeom>
        </p:spPr>
      </p:pic>
      <p:sp>
        <p:nvSpPr>
          <p:cNvPr id="2" name="Rectangle 1">
            <a:extLst>
              <a:ext uri="{FF2B5EF4-FFF2-40B4-BE49-F238E27FC236}">
                <a16:creationId xmlns:a16="http://schemas.microsoft.com/office/drawing/2014/main" id="{8254A5F1-1148-6443-8E86-ED8965662BAE}"/>
              </a:ext>
            </a:extLst>
          </p:cNvPr>
          <p:cNvSpPr/>
          <p:nvPr/>
        </p:nvSpPr>
        <p:spPr>
          <a:xfrm>
            <a:off x="336885" y="1960140"/>
            <a:ext cx="7549606" cy="4247317"/>
          </a:xfrm>
          <a:prstGeom prst="rect">
            <a:avLst/>
          </a:prstGeom>
        </p:spPr>
        <p:txBody>
          <a:bodyPr wrap="square">
            <a:spAutoFit/>
          </a:bodyPr>
          <a:lstStyle/>
          <a:p>
            <a:endParaRPr lang="en-AU" dirty="0">
              <a:latin typeface="Calibri" panose="020F0502020204030204" pitchFamily="34" charset="0"/>
              <a:ea typeface="MS Mincho" panose="02020609040205080304" pitchFamily="49" charset="-128"/>
              <a:cs typeface="Times New Roman" panose="02020603050405020304" pitchFamily="18" charset="0"/>
            </a:endParaRPr>
          </a:p>
          <a:p>
            <a:r>
              <a:rPr lang="en-AU" dirty="0">
                <a:latin typeface="Calibri" panose="020F0502020204030204" pitchFamily="34" charset="0"/>
                <a:ea typeface="MS Mincho" panose="02020609040205080304" pitchFamily="49" charset="-128"/>
                <a:cs typeface="Times New Roman" panose="02020603050405020304" pitchFamily="18" charset="0"/>
              </a:rPr>
              <a:t>Classroom Prayer experiences:</a:t>
            </a:r>
          </a:p>
          <a:p>
            <a:endParaRPr lang="en-AU" dirty="0">
              <a:latin typeface="Calibri" panose="020F0502020204030204" pitchFamily="34" charset="0"/>
              <a:ea typeface="MS Mincho" panose="02020609040205080304" pitchFamily="49" charset="-128"/>
              <a:cs typeface="Times New Roman" panose="02020603050405020304" pitchFamily="18" charset="0"/>
            </a:endParaRPr>
          </a:p>
          <a:p>
            <a:pPr marL="285750" indent="-285750">
              <a:buFont typeface="Arial" panose="020B0604020202020204" pitchFamily="34" charset="0"/>
              <a:buChar char="•"/>
            </a:pPr>
            <a:r>
              <a:rPr lang="en-AU" dirty="0">
                <a:latin typeface="Calibri" panose="020F0502020204030204" pitchFamily="34" charset="0"/>
                <a:ea typeface="MS Mincho" panose="02020609040205080304" pitchFamily="49" charset="-128"/>
                <a:cs typeface="Times New Roman" panose="02020603050405020304" pitchFamily="18" charset="0"/>
              </a:rPr>
              <a:t>Participate with respect in a variety of personal and communal prayer experiences.</a:t>
            </a:r>
          </a:p>
          <a:p>
            <a:pPr marL="285750" indent="-285750">
              <a:buFont typeface="Arial" panose="020B0604020202020204" pitchFamily="34" charset="0"/>
              <a:buChar char="•"/>
            </a:pPr>
            <a:endParaRPr lang="en-AU" dirty="0">
              <a:latin typeface="Calibri" panose="020F0502020204030204" pitchFamily="34" charset="0"/>
              <a:ea typeface="MS Mincho" panose="02020609040205080304" pitchFamily="49" charset="-128"/>
              <a:cs typeface="Times New Roman" panose="02020603050405020304" pitchFamily="18" charset="0"/>
            </a:endParaRPr>
          </a:p>
          <a:p>
            <a:pPr marL="285750" indent="-285750">
              <a:buFont typeface="Arial" panose="020B0604020202020204" pitchFamily="34" charset="0"/>
              <a:buChar char="•"/>
            </a:pPr>
            <a:r>
              <a:rPr lang="en-AU" dirty="0">
                <a:latin typeface="Calibri" panose="020F0502020204030204" pitchFamily="34" charset="0"/>
                <a:ea typeface="MS Mincho" panose="02020609040205080304" pitchFamily="49" charset="-128"/>
                <a:cs typeface="Times New Roman" panose="02020603050405020304" pitchFamily="18" charset="0"/>
              </a:rPr>
              <a:t>Creating a prayer space in the classroom – Prayer mat that has been designed by the students and enables the class to sit around this space for prayer – can be used indoors and outdoors.</a:t>
            </a:r>
          </a:p>
          <a:p>
            <a:pPr marL="285750" indent="-285750">
              <a:buFont typeface="Arial" panose="020B0604020202020204" pitchFamily="34" charset="0"/>
              <a:buChar char="•"/>
            </a:pPr>
            <a:endParaRPr lang="en-AU" dirty="0">
              <a:latin typeface="Calibri" panose="020F0502020204030204" pitchFamily="34" charset="0"/>
              <a:ea typeface="MS Mincho" panose="02020609040205080304" pitchFamily="49" charset="-128"/>
              <a:cs typeface="Times New Roman" panose="02020603050405020304" pitchFamily="18" charset="0"/>
            </a:endParaRPr>
          </a:p>
          <a:p>
            <a:pPr marL="285750" indent="-285750">
              <a:buFont typeface="Arial" panose="020B0604020202020204" pitchFamily="34" charset="0"/>
              <a:buChar char="•"/>
            </a:pPr>
            <a:r>
              <a:rPr lang="en-AU" dirty="0">
                <a:latin typeface="Calibri" panose="020F0502020204030204" pitchFamily="34" charset="0"/>
                <a:ea typeface="MS Mincho" panose="02020609040205080304" pitchFamily="49" charset="-128"/>
                <a:cs typeface="Times New Roman" panose="02020603050405020304" pitchFamily="18" charset="0"/>
              </a:rPr>
              <a:t>Daily prayer as a part of our morning routine.</a:t>
            </a:r>
          </a:p>
          <a:p>
            <a:pPr marL="285750" indent="-285750">
              <a:buFont typeface="Arial" panose="020B0604020202020204" pitchFamily="34" charset="0"/>
              <a:buChar char="•"/>
            </a:pPr>
            <a:endParaRPr lang="en-AU" dirty="0">
              <a:latin typeface="Calibri" panose="020F0502020204030204" pitchFamily="34" charset="0"/>
              <a:ea typeface="MS Mincho" panose="02020609040205080304" pitchFamily="49" charset="-128"/>
              <a:cs typeface="Times New Roman" panose="02020603050405020304" pitchFamily="18" charset="0"/>
            </a:endParaRPr>
          </a:p>
          <a:p>
            <a:pPr marL="285750" indent="-285750">
              <a:buFont typeface="Arial" panose="020B0604020202020204" pitchFamily="34" charset="0"/>
              <a:buChar char="•"/>
            </a:pPr>
            <a:r>
              <a:rPr lang="en-AU" dirty="0">
                <a:latin typeface="Calibri" panose="020F0502020204030204" pitchFamily="34" charset="0"/>
                <a:ea typeface="MS Mincho" panose="02020609040205080304" pitchFamily="49" charset="-128"/>
                <a:cs typeface="Times New Roman" panose="02020603050405020304" pitchFamily="18" charset="0"/>
              </a:rPr>
              <a:t>Explicit teaching of meditation skills including centred breathing, labyrinths, silence and stillness.</a:t>
            </a:r>
          </a:p>
          <a:p>
            <a:endParaRPr lang="en-AU" dirty="0">
              <a:latin typeface="Calibri" panose="020F0502020204030204" pitchFamily="34"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1977770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1552" y="32934"/>
            <a:ext cx="9144000" cy="6877242"/>
          </a:xfrm>
          <a:prstGeom prst="rect">
            <a:avLst/>
          </a:prstGeom>
        </p:spPr>
      </p:pic>
      <p:pic>
        <p:nvPicPr>
          <p:cNvPr id="4" name="Picture 3"/>
          <p:cNvPicPr>
            <a:picLocks noChangeAspect="1"/>
          </p:cNvPicPr>
          <p:nvPr/>
        </p:nvPicPr>
        <p:blipFill>
          <a:blip r:embed="rId4"/>
          <a:stretch>
            <a:fillRect/>
          </a:stretch>
        </p:blipFill>
        <p:spPr>
          <a:xfrm>
            <a:off x="2918298" y="1397000"/>
            <a:ext cx="2885602" cy="4759756"/>
          </a:xfrm>
          <a:prstGeom prst="rect">
            <a:avLst/>
          </a:prstGeom>
        </p:spPr>
      </p:pic>
      <p:sp>
        <p:nvSpPr>
          <p:cNvPr id="7" name="TextBox 6"/>
          <p:cNvSpPr txBox="1"/>
          <p:nvPr/>
        </p:nvSpPr>
        <p:spPr>
          <a:xfrm>
            <a:off x="369651" y="252919"/>
            <a:ext cx="7976681" cy="646331"/>
          </a:xfrm>
          <a:prstGeom prst="rect">
            <a:avLst/>
          </a:prstGeom>
          <a:noFill/>
        </p:spPr>
        <p:txBody>
          <a:bodyPr wrap="square" rtlCol="0">
            <a:spAutoFit/>
          </a:bodyPr>
          <a:lstStyle/>
          <a:p>
            <a:r>
              <a:rPr lang="en-US" sz="3600" b="1" dirty="0">
                <a:solidFill>
                  <a:schemeClr val="accent1">
                    <a:lumMod val="50000"/>
                  </a:schemeClr>
                </a:solidFill>
              </a:rPr>
              <a:t>2020 – The Year of St Benedict</a:t>
            </a:r>
          </a:p>
        </p:txBody>
      </p:sp>
    </p:spTree>
    <p:extLst>
      <p:ext uri="{BB962C8B-B14F-4D97-AF65-F5344CB8AC3E}">
        <p14:creationId xmlns:p14="http://schemas.microsoft.com/office/powerpoint/2010/main" val="2234504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739F492-C779-B747-BAE5-F5C24F32D54A}"/>
              </a:ext>
            </a:extLst>
          </p:cNvPr>
          <p:cNvPicPr>
            <a:picLocks noGrp="1" noChangeAspect="1"/>
          </p:cNvPicPr>
          <p:nvPr>
            <p:ph idx="1"/>
          </p:nvPr>
        </p:nvPicPr>
        <p:blipFill>
          <a:blip r:embed="rId2"/>
          <a:stretch>
            <a:fillRect/>
          </a:stretch>
        </p:blipFill>
        <p:spPr>
          <a:xfrm>
            <a:off x="156411" y="522287"/>
            <a:ext cx="8876454" cy="6272554"/>
          </a:xfrm>
          <a:prstGeom prst="rect">
            <a:avLst/>
          </a:prstGeom>
        </p:spPr>
      </p:pic>
    </p:spTree>
    <p:extLst>
      <p:ext uri="{BB962C8B-B14F-4D97-AF65-F5344CB8AC3E}">
        <p14:creationId xmlns:p14="http://schemas.microsoft.com/office/powerpoint/2010/main" val="24399693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F305F4-0DB9-114C-BCD7-CB8F6F45C7E6}"/>
              </a:ext>
            </a:extLst>
          </p:cNvPr>
          <p:cNvPicPr>
            <a:picLocks noChangeAspect="1"/>
          </p:cNvPicPr>
          <p:nvPr/>
        </p:nvPicPr>
        <p:blipFill>
          <a:blip r:embed="rId2"/>
          <a:stretch>
            <a:fillRect/>
          </a:stretch>
        </p:blipFill>
        <p:spPr>
          <a:xfrm>
            <a:off x="0" y="0"/>
            <a:ext cx="9144000" cy="6877242"/>
          </a:xfrm>
          <a:prstGeom prst="rect">
            <a:avLst/>
          </a:prstGeom>
        </p:spPr>
      </p:pic>
      <p:sp>
        <p:nvSpPr>
          <p:cNvPr id="3" name="TextBox 2">
            <a:extLst>
              <a:ext uri="{FF2B5EF4-FFF2-40B4-BE49-F238E27FC236}">
                <a16:creationId xmlns:a16="http://schemas.microsoft.com/office/drawing/2014/main" id="{751B7CD8-251A-D445-983F-77C48E6AFC02}"/>
              </a:ext>
            </a:extLst>
          </p:cNvPr>
          <p:cNvSpPr txBox="1"/>
          <p:nvPr/>
        </p:nvSpPr>
        <p:spPr>
          <a:xfrm>
            <a:off x="522514" y="820943"/>
            <a:ext cx="8391514" cy="4708981"/>
          </a:xfrm>
          <a:prstGeom prst="rect">
            <a:avLst/>
          </a:prstGeom>
          <a:noFill/>
        </p:spPr>
        <p:txBody>
          <a:bodyPr wrap="square" rtlCol="0">
            <a:spAutoFit/>
          </a:bodyPr>
          <a:lstStyle/>
          <a:p>
            <a:r>
              <a:rPr lang="en-AU" sz="3600" b="1" dirty="0">
                <a:solidFill>
                  <a:srgbClr val="FF6600"/>
                </a:solidFill>
              </a:rPr>
              <a:t>Meetings and Academic Reporting</a:t>
            </a:r>
          </a:p>
          <a:p>
            <a:pPr marL="914400" lvl="1" indent="-457200">
              <a:buFont typeface="Arial"/>
              <a:buChar char="•"/>
            </a:pPr>
            <a:r>
              <a:rPr lang="en-AU" sz="2400" dirty="0"/>
              <a:t>Summative Reports (End of term 2, 4)</a:t>
            </a:r>
          </a:p>
          <a:p>
            <a:pPr marL="914400" lvl="1" indent="-457200">
              <a:buFont typeface="Arial"/>
              <a:buChar char="•"/>
            </a:pPr>
            <a:r>
              <a:rPr lang="en-AU" sz="2400" dirty="0"/>
              <a:t>Parent/Teacher Meetings Term 1</a:t>
            </a:r>
          </a:p>
          <a:p>
            <a:pPr marL="914400" lvl="1" indent="-457200">
              <a:buFont typeface="Arial"/>
              <a:buChar char="•"/>
            </a:pPr>
            <a:r>
              <a:rPr lang="en-AU" sz="2400" dirty="0"/>
              <a:t>Samples of work (Student Portfolio) Semester 1 and 2 </a:t>
            </a:r>
          </a:p>
          <a:p>
            <a:pPr marL="914400" lvl="1" indent="-457200">
              <a:buFont typeface="Arial"/>
              <a:buChar char="•"/>
            </a:pPr>
            <a:r>
              <a:rPr lang="en-AU" sz="2400" dirty="0"/>
              <a:t>Specialist Support Team Meetings: Guidance Councillor, Support Teacher of Inclusive Education (ST:IE) are available to meet and discuss individual supports and adjustments to learning if required.</a:t>
            </a:r>
          </a:p>
          <a:p>
            <a:pPr marL="914400" lvl="1" indent="-457200">
              <a:buFont typeface="Arial"/>
              <a:buChar char="•"/>
            </a:pPr>
            <a:r>
              <a:rPr lang="en-AU" sz="2400" dirty="0"/>
              <a:t>Additional meetings on student progress or concerns are held at times that are suitable for both teacher and parents.</a:t>
            </a:r>
          </a:p>
          <a:p>
            <a:pPr marL="914400" lvl="1" indent="-457200">
              <a:buFont typeface="Arial"/>
              <a:buChar char="•"/>
            </a:pPr>
            <a:endParaRPr lang="en-AU" sz="2400" dirty="0"/>
          </a:p>
        </p:txBody>
      </p:sp>
    </p:spTree>
    <p:extLst>
      <p:ext uri="{BB962C8B-B14F-4D97-AF65-F5344CB8AC3E}">
        <p14:creationId xmlns:p14="http://schemas.microsoft.com/office/powerpoint/2010/main" val="1003380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6948"/>
            <a:ext cx="9144000" cy="6877242"/>
          </a:xfrm>
          <a:prstGeom prst="rect">
            <a:avLst/>
          </a:prstGeom>
        </p:spPr>
      </p:pic>
      <p:sp>
        <p:nvSpPr>
          <p:cNvPr id="5" name="TextBox 4"/>
          <p:cNvSpPr txBox="1"/>
          <p:nvPr/>
        </p:nvSpPr>
        <p:spPr>
          <a:xfrm>
            <a:off x="118695" y="393074"/>
            <a:ext cx="4453305" cy="5632311"/>
          </a:xfrm>
          <a:prstGeom prst="rect">
            <a:avLst/>
          </a:prstGeom>
          <a:noFill/>
        </p:spPr>
        <p:txBody>
          <a:bodyPr wrap="square" rtlCol="0">
            <a:spAutoFit/>
          </a:bodyPr>
          <a:lstStyle/>
          <a:p>
            <a:pPr algn="ctr"/>
            <a:endParaRPr lang="en-US" b="1" dirty="0"/>
          </a:p>
          <a:p>
            <a:r>
              <a:rPr lang="en-US" b="1" dirty="0"/>
              <a:t>Parents and Teachers</a:t>
            </a:r>
            <a:endParaRPr lang="en-AU" dirty="0"/>
          </a:p>
          <a:p>
            <a:r>
              <a:rPr lang="en-US" dirty="0"/>
              <a:t> </a:t>
            </a:r>
            <a:endParaRPr lang="en-AU" dirty="0"/>
          </a:p>
          <a:p>
            <a:r>
              <a:rPr lang="en-US" dirty="0"/>
              <a:t>I dreamed I stood in a studio </a:t>
            </a:r>
            <a:endParaRPr lang="en-AU" dirty="0"/>
          </a:p>
          <a:p>
            <a:r>
              <a:rPr lang="en-US" dirty="0"/>
              <a:t>And watched two sculptors there</a:t>
            </a:r>
            <a:endParaRPr lang="en-AU" dirty="0"/>
          </a:p>
          <a:p>
            <a:r>
              <a:rPr lang="en-US" dirty="0"/>
              <a:t>The clay they used was a young child’s mind</a:t>
            </a:r>
            <a:endParaRPr lang="en-AU" dirty="0"/>
          </a:p>
          <a:p>
            <a:r>
              <a:rPr lang="en-US" dirty="0"/>
              <a:t>And they fashioned it with care</a:t>
            </a:r>
            <a:endParaRPr lang="en-AU" dirty="0"/>
          </a:p>
          <a:p>
            <a:r>
              <a:rPr lang="en-US" dirty="0"/>
              <a:t> </a:t>
            </a:r>
            <a:endParaRPr lang="en-AU" dirty="0"/>
          </a:p>
          <a:p>
            <a:r>
              <a:rPr lang="en-US" dirty="0"/>
              <a:t>One was a teacher, the tools he used </a:t>
            </a:r>
            <a:endParaRPr lang="en-AU" dirty="0"/>
          </a:p>
          <a:p>
            <a:r>
              <a:rPr lang="en-US" dirty="0"/>
              <a:t>Were books and music and art</a:t>
            </a:r>
            <a:endParaRPr lang="en-AU" dirty="0"/>
          </a:p>
          <a:p>
            <a:r>
              <a:rPr lang="en-US" dirty="0"/>
              <a:t>One was a parent with a guiding hand</a:t>
            </a:r>
            <a:endParaRPr lang="en-AU" dirty="0"/>
          </a:p>
          <a:p>
            <a:r>
              <a:rPr lang="en-US" dirty="0"/>
              <a:t>And a gentle loving heart</a:t>
            </a:r>
            <a:endParaRPr lang="en-AU" dirty="0"/>
          </a:p>
          <a:p>
            <a:r>
              <a:rPr lang="en-US" dirty="0"/>
              <a:t> </a:t>
            </a:r>
            <a:endParaRPr lang="en-AU" dirty="0"/>
          </a:p>
          <a:p>
            <a:r>
              <a:rPr lang="en-US" dirty="0"/>
              <a:t>Day after day the teacher toiled</a:t>
            </a:r>
            <a:endParaRPr lang="en-AU" dirty="0"/>
          </a:p>
          <a:p>
            <a:r>
              <a:rPr lang="en-US" dirty="0"/>
              <a:t>With a touch that was deft and sure</a:t>
            </a:r>
            <a:endParaRPr lang="en-AU" dirty="0"/>
          </a:p>
          <a:p>
            <a:r>
              <a:rPr lang="en-US" dirty="0"/>
              <a:t>While the parent labored by his side</a:t>
            </a:r>
            <a:endParaRPr lang="en-AU" dirty="0"/>
          </a:p>
          <a:p>
            <a:r>
              <a:rPr lang="en-US" dirty="0"/>
              <a:t>And polished and smoothed it over</a:t>
            </a:r>
            <a:endParaRPr lang="en-AU" dirty="0"/>
          </a:p>
          <a:p>
            <a:r>
              <a:rPr lang="en-US" dirty="0"/>
              <a:t> </a:t>
            </a:r>
            <a:endParaRPr lang="en-AU" dirty="0"/>
          </a:p>
          <a:p>
            <a:endParaRPr lang="en-US" sz="3600" b="1" dirty="0">
              <a:solidFill>
                <a:schemeClr val="accent1">
                  <a:lumMod val="50000"/>
                </a:schemeClr>
              </a:solidFill>
            </a:endParaRPr>
          </a:p>
        </p:txBody>
      </p:sp>
      <p:sp>
        <p:nvSpPr>
          <p:cNvPr id="2" name="Rectangle 1">
            <a:extLst>
              <a:ext uri="{FF2B5EF4-FFF2-40B4-BE49-F238E27FC236}">
                <a16:creationId xmlns:a16="http://schemas.microsoft.com/office/drawing/2014/main" id="{550AA489-2E06-F042-B1E0-8CDC34DAD781}"/>
              </a:ext>
            </a:extLst>
          </p:cNvPr>
          <p:cNvSpPr/>
          <p:nvPr/>
        </p:nvSpPr>
        <p:spPr>
          <a:xfrm>
            <a:off x="4453305" y="1082604"/>
            <a:ext cx="4572000" cy="2893100"/>
          </a:xfrm>
          <a:prstGeom prst="rect">
            <a:avLst/>
          </a:prstGeom>
        </p:spPr>
        <p:txBody>
          <a:bodyPr>
            <a:spAutoFit/>
          </a:bodyPr>
          <a:lstStyle/>
          <a:p>
            <a:r>
              <a:rPr lang="en-US" dirty="0"/>
              <a:t>And when at last the time had passed</a:t>
            </a:r>
            <a:endParaRPr lang="en-AU" dirty="0"/>
          </a:p>
          <a:p>
            <a:r>
              <a:rPr lang="en-US" dirty="0"/>
              <a:t>They were proud of what they had wrought</a:t>
            </a:r>
            <a:endParaRPr lang="en-AU" dirty="0"/>
          </a:p>
          <a:p>
            <a:r>
              <a:rPr lang="en-US" dirty="0"/>
              <a:t>For the things they had </a:t>
            </a:r>
            <a:r>
              <a:rPr lang="en-US" dirty="0" err="1"/>
              <a:t>moulded</a:t>
            </a:r>
            <a:r>
              <a:rPr lang="en-US" dirty="0"/>
              <a:t> into the child </a:t>
            </a:r>
            <a:endParaRPr lang="en-AU" dirty="0"/>
          </a:p>
          <a:p>
            <a:r>
              <a:rPr lang="en-US" dirty="0"/>
              <a:t>Could never be sold or bought</a:t>
            </a:r>
            <a:endParaRPr lang="en-AU" dirty="0"/>
          </a:p>
          <a:p>
            <a:r>
              <a:rPr lang="en-US" dirty="0"/>
              <a:t> </a:t>
            </a:r>
            <a:endParaRPr lang="en-AU" dirty="0"/>
          </a:p>
          <a:p>
            <a:r>
              <a:rPr lang="en-US" dirty="0"/>
              <a:t>And each agrees they would have failed</a:t>
            </a:r>
            <a:endParaRPr lang="en-AU" dirty="0"/>
          </a:p>
          <a:p>
            <a:r>
              <a:rPr lang="en-US" dirty="0"/>
              <a:t>If they had worked alone</a:t>
            </a:r>
            <a:endParaRPr lang="en-AU" dirty="0"/>
          </a:p>
          <a:p>
            <a:r>
              <a:rPr lang="en-US" dirty="0"/>
              <a:t>For behind the parents stood the school</a:t>
            </a:r>
            <a:endParaRPr lang="en-AU" dirty="0"/>
          </a:p>
          <a:p>
            <a:r>
              <a:rPr lang="en-US" dirty="0"/>
              <a:t>And behind the teacher, the home</a:t>
            </a:r>
            <a:endParaRPr lang="en-AU" dirty="0"/>
          </a:p>
          <a:p>
            <a:endParaRPr lang="en-AU" sz="2000" i="1" dirty="0">
              <a:latin typeface="Chalkboard" panose="03050602040202020205" pitchFamily="66" charset="77"/>
            </a:endParaRPr>
          </a:p>
        </p:txBody>
      </p:sp>
      <p:sp>
        <p:nvSpPr>
          <p:cNvPr id="3" name="TextBox 2">
            <a:extLst>
              <a:ext uri="{FF2B5EF4-FFF2-40B4-BE49-F238E27FC236}">
                <a16:creationId xmlns:a16="http://schemas.microsoft.com/office/drawing/2014/main" id="{C81F00C9-9116-1442-8B8A-4D08AB23622B}"/>
              </a:ext>
            </a:extLst>
          </p:cNvPr>
          <p:cNvSpPr txBox="1"/>
          <p:nvPr/>
        </p:nvSpPr>
        <p:spPr>
          <a:xfrm>
            <a:off x="3375408" y="236474"/>
            <a:ext cx="2282163" cy="369332"/>
          </a:xfrm>
          <a:prstGeom prst="rect">
            <a:avLst/>
          </a:prstGeom>
          <a:solidFill>
            <a:schemeClr val="tx2">
              <a:lumMod val="40000"/>
              <a:lumOff val="60000"/>
            </a:schemeClr>
          </a:solidFill>
        </p:spPr>
        <p:txBody>
          <a:bodyPr wrap="none" rtlCol="0">
            <a:spAutoFit/>
          </a:bodyPr>
          <a:lstStyle/>
          <a:p>
            <a:r>
              <a:rPr lang="en-US" b="1" dirty="0"/>
              <a:t>Prayer and Reflection </a:t>
            </a:r>
          </a:p>
        </p:txBody>
      </p:sp>
      <p:sp>
        <p:nvSpPr>
          <p:cNvPr id="6" name="TextBox 5">
            <a:extLst>
              <a:ext uri="{FF2B5EF4-FFF2-40B4-BE49-F238E27FC236}">
                <a16:creationId xmlns:a16="http://schemas.microsoft.com/office/drawing/2014/main" id="{AD850ACA-B7E0-EA44-A31A-6680902AA85F}"/>
              </a:ext>
            </a:extLst>
          </p:cNvPr>
          <p:cNvSpPr txBox="1"/>
          <p:nvPr/>
        </p:nvSpPr>
        <p:spPr>
          <a:xfrm>
            <a:off x="4364640" y="4235934"/>
            <a:ext cx="3864960" cy="646331"/>
          </a:xfrm>
          <a:prstGeom prst="rect">
            <a:avLst/>
          </a:prstGeom>
          <a:solidFill>
            <a:schemeClr val="tx2">
              <a:lumMod val="40000"/>
              <a:lumOff val="60000"/>
            </a:schemeClr>
          </a:solidFill>
        </p:spPr>
        <p:txBody>
          <a:bodyPr wrap="square" rtlCol="0">
            <a:spAutoFit/>
          </a:bodyPr>
          <a:lstStyle/>
          <a:p>
            <a:r>
              <a:rPr lang="en-US" dirty="0"/>
              <a:t>Please take the time for silent prayer as we start our evening</a:t>
            </a:r>
          </a:p>
        </p:txBody>
      </p:sp>
    </p:spTree>
    <p:extLst>
      <p:ext uri="{BB962C8B-B14F-4D97-AF65-F5344CB8AC3E}">
        <p14:creationId xmlns:p14="http://schemas.microsoft.com/office/powerpoint/2010/main" val="38698665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descr="our Lady of Dolours MITCHELTON PPT slides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14288"/>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395288" y="260350"/>
            <a:ext cx="8497887" cy="1077913"/>
          </a:xfrm>
          <a:prstGeom prst="rect">
            <a:avLst/>
          </a:prstGeom>
          <a:noFill/>
        </p:spPr>
        <p:txBody>
          <a:bodyPr>
            <a:spAutoFit/>
          </a:bodyPr>
          <a:lstStyle/>
          <a:p>
            <a:pPr>
              <a:defRPr/>
            </a:pPr>
            <a:r>
              <a:rPr lang="en-US" sz="3200" b="1" dirty="0">
                <a:solidFill>
                  <a:schemeClr val="accent1">
                    <a:lumMod val="50000"/>
                  </a:schemeClr>
                </a:solidFill>
                <a:latin typeface="Arial" charset="0"/>
                <a:ea typeface="ＭＳ Ｐゴシック" charset="0"/>
                <a:cs typeface="ＭＳ Ｐゴシック" charset="0"/>
              </a:rPr>
              <a:t>Guidance Counselling</a:t>
            </a:r>
          </a:p>
          <a:p>
            <a:pPr>
              <a:defRPr/>
            </a:pPr>
            <a:endParaRPr lang="en-US" sz="3200" b="1" dirty="0">
              <a:solidFill>
                <a:schemeClr val="accent1">
                  <a:lumMod val="50000"/>
                </a:schemeClr>
              </a:solidFill>
              <a:latin typeface="Arial" charset="0"/>
              <a:ea typeface="ＭＳ Ｐゴシック" charset="0"/>
              <a:cs typeface="ＭＳ Ｐゴシック" charset="0"/>
            </a:endParaRPr>
          </a:p>
        </p:txBody>
      </p:sp>
      <p:sp>
        <p:nvSpPr>
          <p:cNvPr id="5" name="Content Placeholder 2"/>
          <p:cNvSpPr txBox="1">
            <a:spLocks/>
          </p:cNvSpPr>
          <p:nvPr/>
        </p:nvSpPr>
        <p:spPr bwMode="auto">
          <a:xfrm>
            <a:off x="323850" y="1125538"/>
            <a:ext cx="8229600"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ormAutofit/>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ＭＳ Ｐゴシック" charset="0"/>
                <a:cs typeface="ＭＳ Ｐゴシック" charset="0"/>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0"/>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en-US" sz="2400" dirty="0">
                <a:solidFill>
                  <a:srgbClr val="376092"/>
                </a:solidFill>
              </a:rPr>
              <a:t>Guidance Counsellor (GC) </a:t>
            </a:r>
          </a:p>
          <a:p>
            <a:pPr algn="l">
              <a:defRPr/>
            </a:pPr>
            <a:r>
              <a:rPr lang="en-US" sz="2400" dirty="0">
                <a:solidFill>
                  <a:srgbClr val="376092"/>
                </a:solidFill>
              </a:rPr>
              <a:t>Semester 1- </a:t>
            </a:r>
            <a:r>
              <a:rPr lang="en-US" sz="2400" dirty="0" err="1">
                <a:solidFill>
                  <a:srgbClr val="376092"/>
                </a:solidFill>
              </a:rPr>
              <a:t>Ms</a:t>
            </a:r>
            <a:r>
              <a:rPr lang="en-US" sz="2400" dirty="0">
                <a:solidFill>
                  <a:srgbClr val="376092"/>
                </a:solidFill>
              </a:rPr>
              <a:t> Ruth Blackburn</a:t>
            </a:r>
          </a:p>
          <a:p>
            <a:pPr algn="l">
              <a:defRPr/>
            </a:pPr>
            <a:r>
              <a:rPr lang="en-US" sz="2400" dirty="0">
                <a:solidFill>
                  <a:srgbClr val="376092"/>
                </a:solidFill>
              </a:rPr>
              <a:t>Semester 2 – </a:t>
            </a:r>
            <a:r>
              <a:rPr lang="en-US" sz="2400" dirty="0" err="1">
                <a:solidFill>
                  <a:srgbClr val="376092"/>
                </a:solidFill>
              </a:rPr>
              <a:t>Ms</a:t>
            </a:r>
            <a:r>
              <a:rPr lang="en-US" sz="2400" dirty="0">
                <a:solidFill>
                  <a:srgbClr val="376092"/>
                </a:solidFill>
              </a:rPr>
              <a:t> Melissa Ford</a:t>
            </a:r>
          </a:p>
          <a:p>
            <a:pPr algn="l">
              <a:defRPr/>
            </a:pPr>
            <a:endParaRPr lang="en-US" sz="2400" dirty="0">
              <a:solidFill>
                <a:srgbClr val="376092"/>
              </a:solidFill>
            </a:endParaRPr>
          </a:p>
          <a:p>
            <a:pPr algn="l">
              <a:defRPr/>
            </a:pPr>
            <a:r>
              <a:rPr lang="en-US" sz="2400" dirty="0">
                <a:solidFill>
                  <a:srgbClr val="376092"/>
                </a:solidFill>
              </a:rPr>
              <a:t>Can assist with a range of issues that might impact on learning, including:</a:t>
            </a:r>
          </a:p>
          <a:p>
            <a:pPr marL="800100" lvl="1" indent="-342900" algn="l">
              <a:buFont typeface="Arial" panose="020B0604020202020204" pitchFamily="34" charset="0"/>
              <a:buChar char="•"/>
              <a:defRPr/>
            </a:pPr>
            <a:r>
              <a:rPr lang="en-US" sz="2000" dirty="0">
                <a:solidFill>
                  <a:srgbClr val="376092"/>
                </a:solidFill>
              </a:rPr>
              <a:t>Anxiety</a:t>
            </a:r>
          </a:p>
          <a:p>
            <a:pPr marL="800100" lvl="1" indent="-342900" algn="l">
              <a:buFont typeface="Arial" panose="020B0604020202020204" pitchFamily="34" charset="0"/>
              <a:buChar char="•"/>
              <a:defRPr/>
            </a:pPr>
            <a:r>
              <a:rPr lang="en-US" sz="2000" dirty="0">
                <a:solidFill>
                  <a:srgbClr val="376092"/>
                </a:solidFill>
              </a:rPr>
              <a:t>Friendship/social skills</a:t>
            </a:r>
          </a:p>
          <a:p>
            <a:pPr marL="800100" lvl="1" indent="-342900" algn="l">
              <a:buFont typeface="Arial" panose="020B0604020202020204" pitchFamily="34" charset="0"/>
              <a:buChar char="•"/>
              <a:defRPr/>
            </a:pPr>
            <a:r>
              <a:rPr lang="en-US" sz="2000" dirty="0">
                <a:solidFill>
                  <a:srgbClr val="376092"/>
                </a:solidFill>
              </a:rPr>
              <a:t>Grief and loss</a:t>
            </a:r>
          </a:p>
          <a:p>
            <a:pPr marL="800100" lvl="1" indent="-342900" algn="l">
              <a:buFont typeface="Arial" panose="020B0604020202020204" pitchFamily="34" charset="0"/>
              <a:buChar char="•"/>
              <a:defRPr/>
            </a:pPr>
            <a:r>
              <a:rPr lang="en-US" sz="2000" dirty="0" err="1">
                <a:solidFill>
                  <a:srgbClr val="376092"/>
                </a:solidFill>
              </a:rPr>
              <a:t>Behavioural</a:t>
            </a:r>
            <a:r>
              <a:rPr lang="en-US" sz="2000" dirty="0">
                <a:solidFill>
                  <a:srgbClr val="376092"/>
                </a:solidFill>
              </a:rPr>
              <a:t> concerns</a:t>
            </a:r>
          </a:p>
          <a:p>
            <a:pPr marL="800100" lvl="1" indent="-342900" algn="l">
              <a:buFont typeface="Arial" panose="020B0604020202020204" pitchFamily="34" charset="0"/>
              <a:buChar char="•"/>
              <a:defRPr/>
            </a:pPr>
            <a:r>
              <a:rPr lang="en-US" sz="2000" dirty="0">
                <a:solidFill>
                  <a:srgbClr val="376092"/>
                </a:solidFill>
              </a:rPr>
              <a:t>Learning difficulties</a:t>
            </a:r>
          </a:p>
          <a:p>
            <a:pPr lvl="1">
              <a:defRPr/>
            </a:pPr>
            <a:endParaRPr lang="en-US" dirty="0"/>
          </a:p>
        </p:txBody>
      </p:sp>
    </p:spTree>
    <p:extLst>
      <p:ext uri="{BB962C8B-B14F-4D97-AF65-F5344CB8AC3E}">
        <p14:creationId xmlns:p14="http://schemas.microsoft.com/office/powerpoint/2010/main" val="208775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77242"/>
          </a:xfrm>
          <a:prstGeom prst="rect">
            <a:avLst/>
          </a:prstGeom>
        </p:spPr>
      </p:pic>
      <p:sp>
        <p:nvSpPr>
          <p:cNvPr id="5" name="TextBox 4"/>
          <p:cNvSpPr txBox="1"/>
          <p:nvPr/>
        </p:nvSpPr>
        <p:spPr>
          <a:xfrm>
            <a:off x="359556" y="132473"/>
            <a:ext cx="8618570" cy="3416320"/>
          </a:xfrm>
          <a:prstGeom prst="rect">
            <a:avLst/>
          </a:prstGeom>
          <a:noFill/>
        </p:spPr>
        <p:txBody>
          <a:bodyPr wrap="square" rtlCol="0">
            <a:spAutoFit/>
          </a:bodyPr>
          <a:lstStyle/>
          <a:p>
            <a:r>
              <a:rPr lang="en-AU" sz="3600" b="1" dirty="0">
                <a:solidFill>
                  <a:srgbClr val="254061"/>
                </a:solidFill>
              </a:rPr>
              <a:t>Parent Teacher Communication</a:t>
            </a:r>
          </a:p>
          <a:p>
            <a:pPr marL="1028700" lvl="1" indent="-571500">
              <a:buFont typeface="Arial"/>
              <a:buChar char="•"/>
            </a:pPr>
            <a:r>
              <a:rPr lang="en-AU" dirty="0">
                <a:solidFill>
                  <a:srgbClr val="254061"/>
                </a:solidFill>
              </a:rPr>
              <a:t>All newsletters and forms are now accessed electronically and through the school portal or parent portal.</a:t>
            </a:r>
          </a:p>
          <a:p>
            <a:pPr marL="1028700" lvl="1" indent="-571500">
              <a:buFont typeface="Arial"/>
              <a:buChar char="•"/>
            </a:pPr>
            <a:r>
              <a:rPr lang="en-AU" dirty="0">
                <a:solidFill>
                  <a:srgbClr val="254061"/>
                </a:solidFill>
              </a:rPr>
              <a:t>Office email communication </a:t>
            </a:r>
            <a:r>
              <a:rPr lang="en-AU" dirty="0"/>
              <a:t>pmitchelton@bne.catholic.edu.au</a:t>
            </a:r>
          </a:p>
          <a:p>
            <a:pPr marL="1028700" lvl="1" indent="-571500">
              <a:buFont typeface="Arial"/>
              <a:buChar char="•"/>
            </a:pPr>
            <a:r>
              <a:rPr lang="en-AU" dirty="0">
                <a:solidFill>
                  <a:srgbClr val="254061"/>
                </a:solidFill>
              </a:rPr>
              <a:t>Teacher email </a:t>
            </a:r>
            <a:r>
              <a:rPr lang="en-AU" dirty="0" err="1">
                <a:solidFill>
                  <a:srgbClr val="254061"/>
                </a:solidFill>
              </a:rPr>
              <a:t>cplater@bne.catholic.edu.au</a:t>
            </a:r>
            <a:endParaRPr lang="en-AU" dirty="0">
              <a:solidFill>
                <a:srgbClr val="254061"/>
              </a:solidFill>
            </a:endParaRPr>
          </a:p>
          <a:p>
            <a:pPr marL="1028700" lvl="1" indent="-571500">
              <a:buFont typeface="Arial"/>
              <a:buChar char="•"/>
            </a:pPr>
            <a:r>
              <a:rPr lang="en-AU" dirty="0">
                <a:solidFill>
                  <a:srgbClr val="254061"/>
                </a:solidFill>
              </a:rPr>
              <a:t>Class blogs accessed from home page of school website</a:t>
            </a:r>
          </a:p>
          <a:p>
            <a:pPr marL="1485900" lvl="2" indent="-571500">
              <a:buFont typeface="Arial"/>
              <a:buChar char="•"/>
            </a:pPr>
            <a:r>
              <a:rPr lang="en-AU" dirty="0">
                <a:solidFill>
                  <a:srgbClr val="254061"/>
                </a:solidFill>
              </a:rPr>
              <a:t>Term overviews</a:t>
            </a:r>
          </a:p>
          <a:p>
            <a:pPr marL="1485900" lvl="2" indent="-571500">
              <a:buFont typeface="Arial"/>
              <a:buChar char="•"/>
            </a:pPr>
            <a:r>
              <a:rPr lang="en-AU" dirty="0">
                <a:solidFill>
                  <a:srgbClr val="254061"/>
                </a:solidFill>
              </a:rPr>
              <a:t>Homework</a:t>
            </a:r>
          </a:p>
          <a:p>
            <a:pPr marL="1485900" lvl="2" indent="-571500">
              <a:buFont typeface="Arial"/>
              <a:buChar char="•"/>
            </a:pPr>
            <a:r>
              <a:rPr lang="en-AU" dirty="0">
                <a:solidFill>
                  <a:srgbClr val="254061"/>
                </a:solidFill>
              </a:rPr>
              <a:t>Calendar dates</a:t>
            </a:r>
          </a:p>
          <a:p>
            <a:pPr marL="1485900" lvl="2" indent="-571500">
              <a:buFont typeface="Arial"/>
              <a:buChar char="•"/>
            </a:pPr>
            <a:r>
              <a:rPr lang="en-AU" dirty="0">
                <a:solidFill>
                  <a:srgbClr val="254061"/>
                </a:solidFill>
              </a:rPr>
              <a:t>Reminders</a:t>
            </a:r>
          </a:p>
          <a:p>
            <a:pPr lvl="2"/>
            <a:endParaRPr lang="en-AU" dirty="0">
              <a:solidFill>
                <a:srgbClr val="254061"/>
              </a:solidFill>
            </a:endParaRPr>
          </a:p>
        </p:txBody>
      </p:sp>
      <p:sp>
        <p:nvSpPr>
          <p:cNvPr id="2" name="TextBox 1"/>
          <p:cNvSpPr txBox="1"/>
          <p:nvPr/>
        </p:nvSpPr>
        <p:spPr>
          <a:xfrm>
            <a:off x="592229" y="4551298"/>
            <a:ext cx="8153224" cy="1323439"/>
          </a:xfrm>
          <a:prstGeom prst="rect">
            <a:avLst/>
          </a:prstGeom>
          <a:solidFill>
            <a:schemeClr val="accent4">
              <a:lumMod val="20000"/>
              <a:lumOff val="80000"/>
            </a:schemeClr>
          </a:solidFill>
        </p:spPr>
        <p:txBody>
          <a:bodyPr wrap="square" rtlCol="0">
            <a:spAutoFit/>
          </a:bodyPr>
          <a:lstStyle/>
          <a:p>
            <a:r>
              <a:rPr lang="en-US" sz="2000" i="1" dirty="0">
                <a:latin typeface="Chalkboard" panose="03050602040202020205" pitchFamily="66" charset="77"/>
              </a:rPr>
              <a:t>At any stage throughout the year please feel free to contact me and make an appointment if you have any questions or concerns.  The best way to contact me is through email. I will reply to all emails as soon as reasonable and within 48hrs. </a:t>
            </a:r>
          </a:p>
        </p:txBody>
      </p:sp>
      <p:sp>
        <p:nvSpPr>
          <p:cNvPr id="3" name="Rectangle 2">
            <a:extLst>
              <a:ext uri="{FF2B5EF4-FFF2-40B4-BE49-F238E27FC236}">
                <a16:creationId xmlns:a16="http://schemas.microsoft.com/office/drawing/2014/main" id="{4F101686-38BA-8A42-93B9-CD7CC416C1E8}"/>
              </a:ext>
            </a:extLst>
          </p:cNvPr>
          <p:cNvSpPr/>
          <p:nvPr/>
        </p:nvSpPr>
        <p:spPr>
          <a:xfrm>
            <a:off x="495388" y="3233757"/>
            <a:ext cx="8289056" cy="1138773"/>
          </a:xfrm>
          <a:prstGeom prst="rect">
            <a:avLst/>
          </a:prstGeom>
        </p:spPr>
        <p:txBody>
          <a:bodyPr wrap="square">
            <a:spAutoFit/>
          </a:bodyPr>
          <a:lstStyle/>
          <a:p>
            <a:r>
              <a:rPr lang="en-AU" sz="2800" b="1" dirty="0">
                <a:solidFill>
                  <a:srgbClr val="254061"/>
                </a:solidFill>
              </a:rPr>
              <a:t>Pastoral parent: Ms Danielle </a:t>
            </a:r>
            <a:r>
              <a:rPr lang="en-AU" sz="2800" b="1" dirty="0" err="1">
                <a:solidFill>
                  <a:srgbClr val="254061"/>
                </a:solidFill>
              </a:rPr>
              <a:t>Huffels</a:t>
            </a:r>
            <a:endParaRPr lang="en-AU" sz="2800" b="1" dirty="0">
              <a:solidFill>
                <a:srgbClr val="254061"/>
              </a:solidFill>
            </a:endParaRPr>
          </a:p>
          <a:p>
            <a:pPr marL="457200" indent="-457200">
              <a:buFont typeface="Arial" panose="020B0604020202020204" pitchFamily="34" charset="0"/>
              <a:buChar char="•"/>
            </a:pPr>
            <a:r>
              <a:rPr lang="en-AU" sz="2000" b="1" dirty="0"/>
              <a:t>Volunteer training needs to be completed for excursions and classroom helpers.</a:t>
            </a:r>
            <a:endParaRPr lang="en-AU" sz="2400" b="1" dirty="0">
              <a:solidFill>
                <a:srgbClr val="254061"/>
              </a:solidFill>
            </a:endParaRPr>
          </a:p>
        </p:txBody>
      </p:sp>
    </p:spTree>
    <p:extLst>
      <p:ext uri="{BB962C8B-B14F-4D97-AF65-F5344CB8AC3E}">
        <p14:creationId xmlns:p14="http://schemas.microsoft.com/office/powerpoint/2010/main" val="21541783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descr="our Lady of Dolours MITCHELTON PPT slides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14288"/>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233463" y="195423"/>
            <a:ext cx="8132323" cy="707886"/>
          </a:xfrm>
          <a:prstGeom prst="rect">
            <a:avLst/>
          </a:prstGeom>
          <a:noFill/>
        </p:spPr>
        <p:txBody>
          <a:bodyPr wrap="square" rtlCol="0">
            <a:spAutoFit/>
          </a:bodyPr>
          <a:lstStyle/>
          <a:p>
            <a:r>
              <a:rPr lang="en-US" sz="4000" b="1" dirty="0">
                <a:solidFill>
                  <a:schemeClr val="accent1">
                    <a:lumMod val="50000"/>
                  </a:schemeClr>
                </a:solidFill>
              </a:rPr>
              <a:t>Volunteer Training </a:t>
            </a:r>
          </a:p>
        </p:txBody>
      </p:sp>
      <p:pic>
        <p:nvPicPr>
          <p:cNvPr id="2" name="Picture 1"/>
          <p:cNvPicPr>
            <a:picLocks noChangeAspect="1"/>
          </p:cNvPicPr>
          <p:nvPr/>
        </p:nvPicPr>
        <p:blipFill>
          <a:blip r:embed="rId4"/>
          <a:stretch>
            <a:fillRect/>
          </a:stretch>
        </p:blipFill>
        <p:spPr>
          <a:xfrm>
            <a:off x="787938" y="1113020"/>
            <a:ext cx="7577847" cy="5448535"/>
          </a:xfrm>
          <a:prstGeom prst="rect">
            <a:avLst/>
          </a:prstGeom>
        </p:spPr>
      </p:pic>
    </p:spTree>
    <p:extLst>
      <p:ext uri="{BB962C8B-B14F-4D97-AF65-F5344CB8AC3E}">
        <p14:creationId xmlns:p14="http://schemas.microsoft.com/office/powerpoint/2010/main" val="5246928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descr="our Lady of Dolours MITCHELTON PPT slides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14288"/>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233463" y="195423"/>
            <a:ext cx="8132323" cy="707886"/>
          </a:xfrm>
          <a:prstGeom prst="rect">
            <a:avLst/>
          </a:prstGeom>
          <a:noFill/>
        </p:spPr>
        <p:txBody>
          <a:bodyPr wrap="square" rtlCol="0">
            <a:spAutoFit/>
          </a:bodyPr>
          <a:lstStyle/>
          <a:p>
            <a:r>
              <a:rPr lang="en-US" sz="4000" b="1" dirty="0">
                <a:solidFill>
                  <a:schemeClr val="accent1">
                    <a:lumMod val="50000"/>
                  </a:schemeClr>
                </a:solidFill>
              </a:rPr>
              <a:t>Volunteer Training </a:t>
            </a:r>
          </a:p>
        </p:txBody>
      </p:sp>
      <p:pic>
        <p:nvPicPr>
          <p:cNvPr id="2" name="Picture 1"/>
          <p:cNvPicPr>
            <a:picLocks noChangeAspect="1"/>
          </p:cNvPicPr>
          <p:nvPr/>
        </p:nvPicPr>
        <p:blipFill>
          <a:blip r:embed="rId4"/>
          <a:stretch>
            <a:fillRect/>
          </a:stretch>
        </p:blipFill>
        <p:spPr>
          <a:xfrm>
            <a:off x="0" y="993000"/>
            <a:ext cx="9144000" cy="4872000"/>
          </a:xfrm>
          <a:prstGeom prst="rect">
            <a:avLst/>
          </a:prstGeom>
        </p:spPr>
      </p:pic>
    </p:spTree>
    <p:extLst>
      <p:ext uri="{BB962C8B-B14F-4D97-AF65-F5344CB8AC3E}">
        <p14:creationId xmlns:p14="http://schemas.microsoft.com/office/powerpoint/2010/main" val="18730124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77242"/>
          </a:xfrm>
          <a:prstGeom prst="rect">
            <a:avLst/>
          </a:prstGeom>
        </p:spPr>
      </p:pic>
      <p:sp>
        <p:nvSpPr>
          <p:cNvPr id="5" name="TextBox 4"/>
          <p:cNvSpPr txBox="1"/>
          <p:nvPr/>
        </p:nvSpPr>
        <p:spPr>
          <a:xfrm>
            <a:off x="359556" y="132473"/>
            <a:ext cx="8618570" cy="4893647"/>
          </a:xfrm>
          <a:prstGeom prst="rect">
            <a:avLst/>
          </a:prstGeom>
          <a:noFill/>
        </p:spPr>
        <p:txBody>
          <a:bodyPr wrap="square" rtlCol="0">
            <a:spAutoFit/>
          </a:bodyPr>
          <a:lstStyle/>
          <a:p>
            <a:pPr algn="ctr"/>
            <a:r>
              <a:rPr lang="en-AU" sz="3600" b="1" dirty="0">
                <a:solidFill>
                  <a:srgbClr val="FF6600"/>
                </a:solidFill>
              </a:rPr>
              <a:t>Homework </a:t>
            </a:r>
          </a:p>
          <a:p>
            <a:r>
              <a:rPr lang="en-AU" sz="3600" b="1" dirty="0">
                <a:solidFill>
                  <a:srgbClr val="FF6600"/>
                </a:solidFill>
              </a:rPr>
              <a:t>Accessed on the Class Blog</a:t>
            </a:r>
            <a:endParaRPr lang="en-AU" sz="1200" dirty="0">
              <a:solidFill>
                <a:srgbClr val="254061"/>
              </a:solidFill>
            </a:endParaRPr>
          </a:p>
          <a:p>
            <a:pPr marL="914400" lvl="1" indent="-457200">
              <a:buFont typeface="Arial"/>
              <a:buChar char="•"/>
            </a:pPr>
            <a:r>
              <a:rPr lang="en-US" sz="2400" dirty="0"/>
              <a:t>Approximately 10- 15 minutes of homework only</a:t>
            </a:r>
          </a:p>
          <a:p>
            <a:pPr marL="914400" lvl="1" indent="-457200">
              <a:buFont typeface="Arial"/>
              <a:buChar char="•"/>
            </a:pPr>
            <a:r>
              <a:rPr lang="en-US" sz="2400" dirty="0"/>
              <a:t>Importance of reading each day from a variety of texts.</a:t>
            </a:r>
          </a:p>
          <a:p>
            <a:pPr marL="914400" lvl="1" indent="-457200">
              <a:buFont typeface="Arial"/>
              <a:buChar char="•"/>
            </a:pPr>
            <a:r>
              <a:rPr lang="en-US" sz="2400" dirty="0"/>
              <a:t>Homework activities are given as a revision or continuation of activities completed in class. These activities should not cause your child stress or anxiety when completing tasks.</a:t>
            </a:r>
          </a:p>
          <a:p>
            <a:pPr marL="914400" lvl="1" indent="-457200">
              <a:buFont typeface="Arial"/>
              <a:buChar char="•"/>
            </a:pPr>
            <a:r>
              <a:rPr lang="en-US" sz="2400" dirty="0"/>
              <a:t>Please let me know if your child is having difficulty completing homework or if family commitments limit homework time. </a:t>
            </a:r>
          </a:p>
          <a:p>
            <a:pPr marL="914400" lvl="1" indent="-457200">
              <a:buFont typeface="Arial"/>
              <a:buChar char="•"/>
            </a:pPr>
            <a:r>
              <a:rPr lang="en-US" sz="2400" dirty="0"/>
              <a:t>We understand the busy lives of families and I am happy to adjust or add if needed.</a:t>
            </a:r>
          </a:p>
        </p:txBody>
      </p:sp>
    </p:spTree>
    <p:extLst>
      <p:ext uri="{BB962C8B-B14F-4D97-AF65-F5344CB8AC3E}">
        <p14:creationId xmlns:p14="http://schemas.microsoft.com/office/powerpoint/2010/main" val="26223903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77242"/>
          </a:xfrm>
          <a:prstGeom prst="rect">
            <a:avLst/>
          </a:prstGeom>
        </p:spPr>
      </p:pic>
      <p:sp>
        <p:nvSpPr>
          <p:cNvPr id="5" name="TextBox 4"/>
          <p:cNvSpPr txBox="1"/>
          <p:nvPr/>
        </p:nvSpPr>
        <p:spPr>
          <a:xfrm>
            <a:off x="359556" y="132473"/>
            <a:ext cx="8618570" cy="5047536"/>
          </a:xfrm>
          <a:prstGeom prst="rect">
            <a:avLst/>
          </a:prstGeom>
          <a:noFill/>
        </p:spPr>
        <p:txBody>
          <a:bodyPr wrap="square" rtlCol="0">
            <a:spAutoFit/>
          </a:bodyPr>
          <a:lstStyle/>
          <a:p>
            <a:r>
              <a:rPr lang="en-AU" sz="3600" b="1" dirty="0">
                <a:solidFill>
                  <a:srgbClr val="FF6600"/>
                </a:solidFill>
              </a:rPr>
              <a:t>Homework – How does it work?</a:t>
            </a:r>
            <a:endParaRPr lang="en-AU" sz="1200" dirty="0">
              <a:solidFill>
                <a:srgbClr val="254061"/>
              </a:solidFill>
            </a:endParaRPr>
          </a:p>
          <a:p>
            <a:pPr marL="742950" lvl="1" indent="-285750">
              <a:buFont typeface="Arial"/>
              <a:buChar char="•"/>
            </a:pPr>
            <a:r>
              <a:rPr lang="en-US" sz="2200" dirty="0"/>
              <a:t>Homework grid is uploaded to the class blog every Monday (starting week 4). </a:t>
            </a:r>
          </a:p>
          <a:p>
            <a:pPr marL="742950" lvl="1" indent="-285750">
              <a:buFont typeface="Arial"/>
              <a:buChar char="•"/>
            </a:pPr>
            <a:r>
              <a:rPr lang="en-US" sz="2200" dirty="0"/>
              <a:t>On the grid there are 2 shaded boxes marked with a star that are ‘must do’ for the week. Then students can choose 2 or boxes more from other learning areas. </a:t>
            </a:r>
          </a:p>
          <a:p>
            <a:pPr marL="742950" lvl="1" indent="-285750">
              <a:buFont typeface="Arial"/>
              <a:buChar char="•"/>
            </a:pPr>
            <a:r>
              <a:rPr lang="en-US" sz="2200" dirty="0"/>
              <a:t>Students will be given an exercise book to complete activities or glue in sheets if you decide to print. To save printing please write in the date and the title of the box completed.</a:t>
            </a:r>
          </a:p>
          <a:p>
            <a:pPr marL="742950" lvl="1" indent="-285750">
              <a:buFont typeface="Arial"/>
              <a:buChar char="•"/>
            </a:pPr>
            <a:r>
              <a:rPr lang="en-US" sz="2200" dirty="0"/>
              <a:t>Students are to return the homework book each Monday (week 5).</a:t>
            </a:r>
          </a:p>
          <a:p>
            <a:pPr marL="742950" lvl="1" indent="-285750">
              <a:buFont typeface="Arial"/>
              <a:buChar char="•"/>
            </a:pPr>
            <a:r>
              <a:rPr lang="en-US" sz="2200" dirty="0"/>
              <a:t>Home readers will be given out (starting Friday week 3) changed each Friday during Library borrowing.</a:t>
            </a:r>
          </a:p>
          <a:p>
            <a:pPr marL="742950" lvl="1" indent="-285750">
              <a:buFont typeface="Arial"/>
              <a:buChar char="•"/>
            </a:pPr>
            <a:r>
              <a:rPr lang="en-US" sz="2200" dirty="0"/>
              <a:t>Parents are to complete the reading log on the inside cover of the folder. </a:t>
            </a:r>
            <a:endParaRPr lang="en-AU" sz="2200" dirty="0">
              <a:solidFill>
                <a:srgbClr val="254061"/>
              </a:solidFill>
            </a:endParaRPr>
          </a:p>
        </p:txBody>
      </p:sp>
    </p:spTree>
    <p:extLst>
      <p:ext uri="{BB962C8B-B14F-4D97-AF65-F5344CB8AC3E}">
        <p14:creationId xmlns:p14="http://schemas.microsoft.com/office/powerpoint/2010/main" val="28562698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descr="our Lady of Dolours MITCHELTON PPT slides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14288"/>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323055" y="503617"/>
            <a:ext cx="8497887" cy="1077218"/>
          </a:xfrm>
          <a:prstGeom prst="rect">
            <a:avLst/>
          </a:prstGeom>
          <a:noFill/>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3200" b="1" dirty="0">
                <a:solidFill>
                  <a:srgbClr val="254061"/>
                </a:solidFill>
              </a:rPr>
              <a:t>Timetable</a:t>
            </a:r>
            <a:endParaRPr lang="en-US" sz="2800" dirty="0"/>
          </a:p>
          <a:p>
            <a:pPr eaLnBrk="1" hangingPunct="1"/>
            <a:endParaRPr lang="en-US" altLang="en-US" sz="3200" b="1" dirty="0">
              <a:solidFill>
                <a:srgbClr val="254061"/>
              </a:solidFill>
            </a:endParaRPr>
          </a:p>
        </p:txBody>
      </p:sp>
      <p:graphicFrame>
        <p:nvGraphicFramePr>
          <p:cNvPr id="3" name="Table 2">
            <a:extLst>
              <a:ext uri="{FF2B5EF4-FFF2-40B4-BE49-F238E27FC236}">
                <a16:creationId xmlns:a16="http://schemas.microsoft.com/office/drawing/2014/main" id="{E23ACE8A-FED1-C248-82CC-437F1BCCE4BF}"/>
              </a:ext>
            </a:extLst>
          </p:cNvPr>
          <p:cNvGraphicFramePr>
            <a:graphicFrameLocks noGrp="1"/>
          </p:cNvGraphicFramePr>
          <p:nvPr>
            <p:extLst>
              <p:ext uri="{D42A27DB-BD31-4B8C-83A1-F6EECF244321}">
                <p14:modId xmlns:p14="http://schemas.microsoft.com/office/powerpoint/2010/main" val="1285873483"/>
              </p:ext>
            </p:extLst>
          </p:nvPr>
        </p:nvGraphicFramePr>
        <p:xfrm>
          <a:off x="566282" y="1394624"/>
          <a:ext cx="8011431" cy="4699000"/>
        </p:xfrm>
        <a:graphic>
          <a:graphicData uri="http://schemas.openxmlformats.org/drawingml/2006/table">
            <a:tbl>
              <a:tblPr firstRow="1" bandRow="1">
                <a:tableStyleId>{5C22544A-7EE6-4342-B048-85BDC9FD1C3A}</a:tableStyleId>
              </a:tblPr>
              <a:tblGrid>
                <a:gridCol w="1735138">
                  <a:extLst>
                    <a:ext uri="{9D8B030D-6E8A-4147-A177-3AD203B41FA5}">
                      <a16:colId xmlns:a16="http://schemas.microsoft.com/office/drawing/2014/main" val="2527135084"/>
                    </a:ext>
                  </a:extLst>
                </a:gridCol>
                <a:gridCol w="1469434">
                  <a:extLst>
                    <a:ext uri="{9D8B030D-6E8A-4147-A177-3AD203B41FA5}">
                      <a16:colId xmlns:a16="http://schemas.microsoft.com/office/drawing/2014/main" val="3914578038"/>
                    </a:ext>
                  </a:extLst>
                </a:gridCol>
                <a:gridCol w="1631323">
                  <a:extLst>
                    <a:ext uri="{9D8B030D-6E8A-4147-A177-3AD203B41FA5}">
                      <a16:colId xmlns:a16="http://schemas.microsoft.com/office/drawing/2014/main" val="2410266034"/>
                    </a:ext>
                  </a:extLst>
                </a:gridCol>
                <a:gridCol w="1573250">
                  <a:extLst>
                    <a:ext uri="{9D8B030D-6E8A-4147-A177-3AD203B41FA5}">
                      <a16:colId xmlns:a16="http://schemas.microsoft.com/office/drawing/2014/main" val="1610522920"/>
                    </a:ext>
                  </a:extLst>
                </a:gridCol>
                <a:gridCol w="1602286">
                  <a:extLst>
                    <a:ext uri="{9D8B030D-6E8A-4147-A177-3AD203B41FA5}">
                      <a16:colId xmlns:a16="http://schemas.microsoft.com/office/drawing/2014/main" val="3935162681"/>
                    </a:ext>
                  </a:extLst>
                </a:gridCol>
              </a:tblGrid>
              <a:tr h="370840">
                <a:tc>
                  <a:txBody>
                    <a:bodyPr/>
                    <a:lstStyle/>
                    <a:p>
                      <a:r>
                        <a:rPr lang="en-US"/>
                        <a:t>Monday</a:t>
                      </a:r>
                    </a:p>
                  </a:txBody>
                  <a:tcPr/>
                </a:tc>
                <a:tc>
                  <a:txBody>
                    <a:bodyPr/>
                    <a:lstStyle/>
                    <a:p>
                      <a:r>
                        <a:rPr lang="en-US" dirty="0"/>
                        <a:t>Tuesday</a:t>
                      </a:r>
                    </a:p>
                  </a:txBody>
                  <a:tcPr/>
                </a:tc>
                <a:tc>
                  <a:txBody>
                    <a:bodyPr/>
                    <a:lstStyle/>
                    <a:p>
                      <a:r>
                        <a:rPr lang="en-US"/>
                        <a:t>Wednesday</a:t>
                      </a:r>
                    </a:p>
                  </a:txBody>
                  <a:tcPr/>
                </a:tc>
                <a:tc>
                  <a:txBody>
                    <a:bodyPr/>
                    <a:lstStyle/>
                    <a:p>
                      <a:r>
                        <a:rPr lang="en-US"/>
                        <a:t>Thursday</a:t>
                      </a:r>
                    </a:p>
                  </a:txBody>
                  <a:tcPr/>
                </a:tc>
                <a:tc>
                  <a:txBody>
                    <a:bodyPr/>
                    <a:lstStyle/>
                    <a:p>
                      <a:r>
                        <a:rPr lang="en-US"/>
                        <a:t>Friday</a:t>
                      </a:r>
                    </a:p>
                  </a:txBody>
                  <a:tcPr/>
                </a:tc>
                <a:extLst>
                  <a:ext uri="{0D108BD9-81ED-4DB2-BD59-A6C34878D82A}">
                    <a16:rowId xmlns:a16="http://schemas.microsoft.com/office/drawing/2014/main" val="1467351406"/>
                  </a:ext>
                </a:extLst>
              </a:tr>
              <a:tr h="370840">
                <a:tc>
                  <a:txBody>
                    <a:bodyPr/>
                    <a:lstStyle/>
                    <a:p>
                      <a:r>
                        <a:rPr lang="en-US" sz="2000" dirty="0">
                          <a:latin typeface="Chalkboard" panose="03050602040202020205" pitchFamily="66" charset="77"/>
                        </a:rPr>
                        <a:t>Visual Arts (terms 1,3)</a:t>
                      </a:r>
                    </a:p>
                    <a:p>
                      <a:endParaRPr lang="en-US" sz="2000" dirty="0">
                        <a:latin typeface="Chalkboard" panose="03050602040202020205" pitchFamily="66" charset="77"/>
                      </a:endParaRPr>
                    </a:p>
                  </a:txBody>
                  <a:tcPr/>
                </a:tc>
                <a:tc>
                  <a:txBody>
                    <a:bodyPr/>
                    <a:lstStyle/>
                    <a:p>
                      <a:endParaRPr lang="en-US" sz="2000">
                        <a:latin typeface="Chalkboard" panose="03050602040202020205" pitchFamily="66" charset="77"/>
                      </a:endParaRPr>
                    </a:p>
                  </a:txBody>
                  <a:tcPr/>
                </a:tc>
                <a:tc>
                  <a:txBody>
                    <a:bodyPr/>
                    <a:lstStyle/>
                    <a:p>
                      <a:r>
                        <a:rPr lang="en-US" sz="2000" dirty="0">
                          <a:latin typeface="Chalkboard" panose="03050602040202020205" pitchFamily="66" charset="77"/>
                        </a:rPr>
                        <a:t>Music lessons</a:t>
                      </a:r>
                    </a:p>
                  </a:txBody>
                  <a:tcPr/>
                </a:tc>
                <a:tc>
                  <a:txBody>
                    <a:bodyPr/>
                    <a:lstStyle/>
                    <a:p>
                      <a:r>
                        <a:rPr lang="en-US" sz="2000" dirty="0">
                          <a:latin typeface="Chalkboard" panose="03050602040202020205" pitchFamily="66" charset="77"/>
                        </a:rPr>
                        <a:t>Technology (terms, 2,4)</a:t>
                      </a:r>
                    </a:p>
                  </a:txBody>
                  <a:tcPr/>
                </a:tc>
                <a:tc>
                  <a:txBody>
                    <a:bodyPr/>
                    <a:lstStyle/>
                    <a:p>
                      <a:r>
                        <a:rPr lang="en-US" sz="2000">
                          <a:latin typeface="Chalkboard" panose="03050602040202020205" pitchFamily="66" charset="77"/>
                        </a:rPr>
                        <a:t>Library borrowing</a:t>
                      </a:r>
                    </a:p>
                  </a:txBody>
                  <a:tcPr/>
                </a:tc>
                <a:extLst>
                  <a:ext uri="{0D108BD9-81ED-4DB2-BD59-A6C34878D82A}">
                    <a16:rowId xmlns:a16="http://schemas.microsoft.com/office/drawing/2014/main" val="31341246"/>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latin typeface="Chalkboard" panose="03050602040202020205" pitchFamily="66" charset="77"/>
                        </a:rPr>
                        <a:t>Physical Education (P.E)</a:t>
                      </a:r>
                    </a:p>
                    <a:p>
                      <a:endParaRPr lang="en-US" sz="2000" dirty="0">
                        <a:latin typeface="Chalkboard" panose="03050602040202020205" pitchFamily="66" charset="77"/>
                      </a:endParaRPr>
                    </a:p>
                  </a:txBody>
                  <a:tcPr/>
                </a:tc>
                <a:tc>
                  <a:txBody>
                    <a:bodyPr/>
                    <a:lstStyle/>
                    <a:p>
                      <a:endParaRPr lang="en-US" sz="2000" dirty="0">
                        <a:latin typeface="Chalkboard" panose="03050602040202020205" pitchFamily="66" charset="77"/>
                      </a:endParaRPr>
                    </a:p>
                  </a:txBody>
                  <a:tcPr/>
                </a:tc>
                <a:tc>
                  <a:txBody>
                    <a:bodyPr/>
                    <a:lstStyle/>
                    <a:p>
                      <a:endParaRPr lang="en-US" sz="2000">
                        <a:latin typeface="Chalkboard" panose="03050602040202020205" pitchFamily="66" charset="77"/>
                      </a:endParaRPr>
                    </a:p>
                  </a:txBody>
                  <a:tcPr/>
                </a:tc>
                <a:tc>
                  <a:txBody>
                    <a:bodyPr/>
                    <a:lstStyle/>
                    <a:p>
                      <a:endParaRPr lang="en-US" sz="2000" dirty="0">
                        <a:latin typeface="Chalkboard" panose="03050602040202020205" pitchFamily="66" charset="77"/>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latin typeface="Chalkboard" panose="03050602040202020205" pitchFamily="66" charset="77"/>
                        </a:rPr>
                        <a:t>Homework readers changed</a:t>
                      </a:r>
                    </a:p>
                  </a:txBody>
                  <a:tcPr/>
                </a:tc>
                <a:extLst>
                  <a:ext uri="{0D108BD9-81ED-4DB2-BD59-A6C34878D82A}">
                    <a16:rowId xmlns:a16="http://schemas.microsoft.com/office/drawing/2014/main" val="4128422231"/>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latin typeface="Chalkboard" panose="03050602040202020205" pitchFamily="66" charset="77"/>
                        </a:rPr>
                        <a:t>Japanese</a:t>
                      </a:r>
                    </a:p>
                    <a:p>
                      <a:endParaRPr lang="en-US" sz="2000" dirty="0">
                        <a:latin typeface="Chalkboard" panose="03050602040202020205" pitchFamily="66" charset="77"/>
                      </a:endParaRPr>
                    </a:p>
                  </a:txBody>
                  <a:tcPr/>
                </a:tc>
                <a:tc>
                  <a:txBody>
                    <a:bodyPr/>
                    <a:lstStyle/>
                    <a:p>
                      <a:endParaRPr lang="en-US" sz="2000" dirty="0">
                        <a:latin typeface="Chalkboard" panose="03050602040202020205" pitchFamily="66" charset="77"/>
                      </a:endParaRPr>
                    </a:p>
                  </a:txBody>
                  <a:tcPr/>
                </a:tc>
                <a:tc>
                  <a:txBody>
                    <a:bodyPr/>
                    <a:lstStyle/>
                    <a:p>
                      <a:endParaRPr lang="en-US" sz="2000">
                        <a:latin typeface="Chalkboard" panose="03050602040202020205" pitchFamily="66" charset="77"/>
                      </a:endParaRPr>
                    </a:p>
                  </a:txBody>
                  <a:tcPr/>
                </a:tc>
                <a:tc>
                  <a:txBody>
                    <a:bodyPr/>
                    <a:lstStyle/>
                    <a:p>
                      <a:endParaRPr lang="en-US" sz="2000">
                        <a:latin typeface="Chalkboard" panose="03050602040202020205" pitchFamily="66" charset="77"/>
                      </a:endParaRPr>
                    </a:p>
                  </a:txBody>
                  <a:tcPr/>
                </a:tc>
                <a:tc>
                  <a:txBody>
                    <a:bodyPr/>
                    <a:lstStyle/>
                    <a:p>
                      <a:r>
                        <a:rPr lang="en-US" sz="2000" dirty="0">
                          <a:latin typeface="Chalkboard" panose="03050602040202020205" pitchFamily="66" charset="77"/>
                        </a:rPr>
                        <a:t>Whole school assembly</a:t>
                      </a:r>
                    </a:p>
                  </a:txBody>
                  <a:tcPr/>
                </a:tc>
                <a:extLst>
                  <a:ext uri="{0D108BD9-81ED-4DB2-BD59-A6C34878D82A}">
                    <a16:rowId xmlns:a16="http://schemas.microsoft.com/office/drawing/2014/main" val="370169350"/>
                  </a:ext>
                </a:extLst>
              </a:tr>
              <a:tr h="370840">
                <a:tc>
                  <a:txBody>
                    <a:bodyPr/>
                    <a:lstStyle/>
                    <a:p>
                      <a:r>
                        <a:rPr lang="en-US" sz="2000" dirty="0">
                          <a:latin typeface="Chalkboard" panose="03050602040202020205" pitchFamily="66" charset="77"/>
                        </a:rPr>
                        <a:t>Swimming </a:t>
                      </a:r>
                    </a:p>
                    <a:p>
                      <a:r>
                        <a:rPr lang="en-US" sz="2000" dirty="0">
                          <a:latin typeface="Chalkboard" panose="03050602040202020205" pitchFamily="66" charset="77"/>
                        </a:rPr>
                        <a:t>(weeks 3-6)</a:t>
                      </a:r>
                    </a:p>
                    <a:p>
                      <a:endParaRPr lang="en-US" sz="2000" dirty="0">
                        <a:latin typeface="Chalkboard" panose="03050602040202020205" pitchFamily="66" charset="77"/>
                      </a:endParaRPr>
                    </a:p>
                  </a:txBody>
                  <a:tcPr/>
                </a:tc>
                <a:tc>
                  <a:txBody>
                    <a:bodyPr/>
                    <a:lstStyle/>
                    <a:p>
                      <a:endParaRPr lang="en-US" sz="2000">
                        <a:latin typeface="Chalkboard" panose="03050602040202020205" pitchFamily="66" charset="77"/>
                      </a:endParaRPr>
                    </a:p>
                  </a:txBody>
                  <a:tcPr/>
                </a:tc>
                <a:tc>
                  <a:txBody>
                    <a:bodyPr/>
                    <a:lstStyle/>
                    <a:p>
                      <a:endParaRPr lang="en-US" sz="2000">
                        <a:latin typeface="Chalkboard" panose="03050602040202020205" pitchFamily="66" charset="77"/>
                      </a:endParaRPr>
                    </a:p>
                  </a:txBody>
                  <a:tcPr/>
                </a:tc>
                <a:tc>
                  <a:txBody>
                    <a:bodyPr/>
                    <a:lstStyle/>
                    <a:p>
                      <a:endParaRPr lang="en-US" sz="2000">
                        <a:latin typeface="Chalkboard" panose="03050602040202020205" pitchFamily="66" charset="77"/>
                      </a:endParaRPr>
                    </a:p>
                  </a:txBody>
                  <a:tcPr/>
                </a:tc>
                <a:tc>
                  <a:txBody>
                    <a:bodyPr/>
                    <a:lstStyle/>
                    <a:p>
                      <a:endParaRPr lang="en-US" sz="2000" dirty="0">
                        <a:latin typeface="Chalkboard" panose="03050602040202020205" pitchFamily="66" charset="77"/>
                      </a:endParaRPr>
                    </a:p>
                  </a:txBody>
                  <a:tcPr/>
                </a:tc>
                <a:extLst>
                  <a:ext uri="{0D108BD9-81ED-4DB2-BD59-A6C34878D82A}">
                    <a16:rowId xmlns:a16="http://schemas.microsoft.com/office/drawing/2014/main" val="62961241"/>
                  </a:ext>
                </a:extLst>
              </a:tr>
            </a:tbl>
          </a:graphicData>
        </a:graphic>
      </p:graphicFrame>
    </p:spTree>
    <p:extLst>
      <p:ext uri="{BB962C8B-B14F-4D97-AF65-F5344CB8AC3E}">
        <p14:creationId xmlns:p14="http://schemas.microsoft.com/office/powerpoint/2010/main" val="39750151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77242"/>
          </a:xfrm>
          <a:prstGeom prst="rect">
            <a:avLst/>
          </a:prstGeom>
        </p:spPr>
      </p:pic>
      <p:sp>
        <p:nvSpPr>
          <p:cNvPr id="5" name="TextBox 4"/>
          <p:cNvSpPr txBox="1"/>
          <p:nvPr/>
        </p:nvSpPr>
        <p:spPr>
          <a:xfrm>
            <a:off x="359556" y="303093"/>
            <a:ext cx="8618570" cy="5786199"/>
          </a:xfrm>
          <a:prstGeom prst="rect">
            <a:avLst/>
          </a:prstGeom>
          <a:noFill/>
        </p:spPr>
        <p:txBody>
          <a:bodyPr wrap="square" rtlCol="0">
            <a:spAutoFit/>
          </a:bodyPr>
          <a:lstStyle/>
          <a:p>
            <a:r>
              <a:rPr lang="en-AU" sz="3600" b="1" dirty="0">
                <a:solidFill>
                  <a:srgbClr val="254061"/>
                </a:solidFill>
              </a:rPr>
              <a:t>Additional information </a:t>
            </a:r>
          </a:p>
          <a:p>
            <a:pPr marL="571500" indent="-571500">
              <a:buFont typeface="Arial"/>
              <a:buChar char="•"/>
            </a:pPr>
            <a:r>
              <a:rPr lang="en-AU" sz="2400" dirty="0">
                <a:solidFill>
                  <a:srgbClr val="254061"/>
                </a:solidFill>
                <a:highlight>
                  <a:srgbClr val="FFFF00"/>
                </a:highlight>
              </a:rPr>
              <a:t>Student allergies- Nuts, dairy</a:t>
            </a:r>
          </a:p>
          <a:p>
            <a:pPr marL="571500" indent="-571500">
              <a:buFont typeface="Arial"/>
              <a:buChar char="•"/>
            </a:pPr>
            <a:r>
              <a:rPr lang="en-AU" sz="2400" dirty="0">
                <a:solidFill>
                  <a:srgbClr val="254061"/>
                </a:solidFill>
              </a:rPr>
              <a:t>Please ensure all students wash hands after breakfast and are not sharing food during breaks.</a:t>
            </a:r>
          </a:p>
          <a:p>
            <a:pPr marL="571500" indent="-571500">
              <a:buFont typeface="Arial"/>
              <a:buChar char="•"/>
            </a:pPr>
            <a:r>
              <a:rPr lang="en-AU" sz="2400" dirty="0">
                <a:solidFill>
                  <a:srgbClr val="254061"/>
                </a:solidFill>
              </a:rPr>
              <a:t>Student birthdays – cupcakes or ice blocks/creams (aware of allergies). Please note any freezer items will need to be labelled and placed in the Year 1 or Prep classroom freezers.</a:t>
            </a:r>
          </a:p>
          <a:p>
            <a:pPr marL="571500" indent="-571500">
              <a:buFont typeface="Arial"/>
              <a:buChar char="•"/>
            </a:pPr>
            <a:r>
              <a:rPr lang="en-AU" sz="2400" dirty="0">
                <a:solidFill>
                  <a:srgbClr val="254061"/>
                </a:solidFill>
              </a:rPr>
              <a:t>Absences from school – please email or call </a:t>
            </a:r>
            <a:r>
              <a:rPr lang="en-AU" dirty="0"/>
              <a:t>(07) 3355 7763​</a:t>
            </a:r>
            <a:r>
              <a:rPr lang="en-AU" sz="2400" dirty="0">
                <a:solidFill>
                  <a:srgbClr val="254061"/>
                </a:solidFill>
              </a:rPr>
              <a:t> </a:t>
            </a:r>
            <a:r>
              <a:rPr lang="en-AU" dirty="0" err="1"/>
              <a:t>pmitchelton@bne.catholic.edu.au</a:t>
            </a:r>
            <a:endParaRPr lang="en-AU" sz="2400" dirty="0">
              <a:solidFill>
                <a:srgbClr val="254061"/>
              </a:solidFill>
            </a:endParaRPr>
          </a:p>
          <a:p>
            <a:pPr marL="571500" indent="-571500">
              <a:buFont typeface="Arial"/>
              <a:buChar char="•"/>
            </a:pPr>
            <a:r>
              <a:rPr lang="en-AU" sz="2400" dirty="0">
                <a:solidFill>
                  <a:srgbClr val="254061"/>
                </a:solidFill>
              </a:rPr>
              <a:t>SMS notifications will be sent each morning when absence is unexplained.</a:t>
            </a:r>
          </a:p>
          <a:p>
            <a:pPr marL="571500" indent="-571500">
              <a:buFont typeface="Arial"/>
              <a:buChar char="•"/>
            </a:pPr>
            <a:r>
              <a:rPr lang="en-AU" sz="2400" dirty="0">
                <a:solidFill>
                  <a:srgbClr val="254061"/>
                </a:solidFill>
              </a:rPr>
              <a:t>Excursion will be advised during the year and will be based on curriculum topics. Parent helpers for all class or excursion help will be required to complete the volunteer training. </a:t>
            </a:r>
          </a:p>
          <a:p>
            <a:pPr marL="571500" indent="-571500">
              <a:buFont typeface="Arial"/>
              <a:buChar char="•"/>
            </a:pPr>
            <a:endParaRPr lang="en-AU" sz="2800" dirty="0">
              <a:solidFill>
                <a:srgbClr val="254061"/>
              </a:solidFill>
            </a:endParaRPr>
          </a:p>
        </p:txBody>
      </p:sp>
    </p:spTree>
    <p:extLst>
      <p:ext uri="{BB962C8B-B14F-4D97-AF65-F5344CB8AC3E}">
        <p14:creationId xmlns:p14="http://schemas.microsoft.com/office/powerpoint/2010/main" val="204542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9144000" cy="6877242"/>
          </a:xfrm>
          <a:prstGeom prst="rect">
            <a:avLst/>
          </a:prstGeom>
        </p:spPr>
      </p:pic>
      <p:sp>
        <p:nvSpPr>
          <p:cNvPr id="5" name="TextBox 4"/>
          <p:cNvSpPr txBox="1"/>
          <p:nvPr/>
        </p:nvSpPr>
        <p:spPr>
          <a:xfrm>
            <a:off x="118695" y="393074"/>
            <a:ext cx="8269991" cy="2062103"/>
          </a:xfrm>
          <a:prstGeom prst="rect">
            <a:avLst/>
          </a:prstGeom>
          <a:noFill/>
        </p:spPr>
        <p:txBody>
          <a:bodyPr wrap="square" rtlCol="0">
            <a:spAutoFit/>
          </a:bodyPr>
          <a:lstStyle/>
          <a:p>
            <a:pPr algn="ctr"/>
            <a:r>
              <a:rPr lang="en-AU" sz="3600" b="1" i="1" dirty="0">
                <a:solidFill>
                  <a:schemeClr val="accent1">
                    <a:lumMod val="50000"/>
                  </a:schemeClr>
                </a:solidFill>
                <a:latin typeface="Chalkboard" panose="03050602040202020205" pitchFamily="66" charset="77"/>
              </a:rPr>
              <a:t>Whole School Information</a:t>
            </a:r>
          </a:p>
          <a:p>
            <a:pPr algn="ctr"/>
            <a:r>
              <a:rPr lang="en-AU" sz="3600" b="1" i="1" dirty="0">
                <a:solidFill>
                  <a:schemeClr val="accent1">
                    <a:lumMod val="50000"/>
                  </a:schemeClr>
                </a:solidFill>
                <a:latin typeface="Chalkboard" panose="03050602040202020205" pitchFamily="66" charset="77"/>
              </a:rPr>
              <a:t>Embrace the Challenge in 2020!</a:t>
            </a:r>
          </a:p>
          <a:p>
            <a:pPr algn="ctr"/>
            <a:endParaRPr lang="en-AU" sz="2000" i="1" dirty="0">
              <a:latin typeface="Chalkboard" panose="03050602040202020205" pitchFamily="66" charset="77"/>
            </a:endParaRPr>
          </a:p>
          <a:p>
            <a:endParaRPr lang="en-US" sz="3600" b="1" dirty="0">
              <a:solidFill>
                <a:schemeClr val="accent1">
                  <a:lumMod val="50000"/>
                </a:schemeClr>
              </a:solidFill>
            </a:endParaRPr>
          </a:p>
        </p:txBody>
      </p:sp>
      <p:pic>
        <p:nvPicPr>
          <p:cNvPr id="7" name="Picture 6" descr="A picture containing photo, monitor, screen, table&#10;&#10;Description automatically generated">
            <a:extLst>
              <a:ext uri="{FF2B5EF4-FFF2-40B4-BE49-F238E27FC236}">
                <a16:creationId xmlns:a16="http://schemas.microsoft.com/office/drawing/2014/main" id="{7B3E66A0-7DF0-FB45-96AA-A9DD6F845464}"/>
              </a:ext>
            </a:extLst>
          </p:cNvPr>
          <p:cNvPicPr>
            <a:picLocks noChangeAspect="1"/>
          </p:cNvPicPr>
          <p:nvPr/>
        </p:nvPicPr>
        <p:blipFill>
          <a:blip r:embed="rId4"/>
          <a:stretch>
            <a:fillRect/>
          </a:stretch>
        </p:blipFill>
        <p:spPr>
          <a:xfrm>
            <a:off x="2241216" y="2455177"/>
            <a:ext cx="4445000" cy="3175000"/>
          </a:xfrm>
          <a:prstGeom prst="rect">
            <a:avLst/>
          </a:prstGeom>
        </p:spPr>
      </p:pic>
    </p:spTree>
    <p:extLst>
      <p:ext uri="{BB962C8B-B14F-4D97-AF65-F5344CB8AC3E}">
        <p14:creationId xmlns:p14="http://schemas.microsoft.com/office/powerpoint/2010/main" val="2706315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1552" y="32934"/>
            <a:ext cx="9144000" cy="6877242"/>
          </a:xfrm>
          <a:prstGeom prst="rect">
            <a:avLst/>
          </a:prstGeom>
        </p:spPr>
      </p:pic>
      <p:pic>
        <p:nvPicPr>
          <p:cNvPr id="7" name="Picture 6"/>
          <p:cNvPicPr>
            <a:picLocks noChangeAspect="1"/>
          </p:cNvPicPr>
          <p:nvPr/>
        </p:nvPicPr>
        <p:blipFill>
          <a:blip r:embed="rId4"/>
          <a:stretch>
            <a:fillRect/>
          </a:stretch>
        </p:blipFill>
        <p:spPr>
          <a:xfrm>
            <a:off x="476448" y="2752927"/>
            <a:ext cx="3523444" cy="2821563"/>
          </a:xfrm>
          <a:prstGeom prst="rect">
            <a:avLst/>
          </a:prstGeom>
        </p:spPr>
      </p:pic>
      <p:pic>
        <p:nvPicPr>
          <p:cNvPr id="8" name="Picture 7"/>
          <p:cNvPicPr>
            <a:picLocks noChangeAspect="1"/>
          </p:cNvPicPr>
          <p:nvPr/>
        </p:nvPicPr>
        <p:blipFill>
          <a:blip r:embed="rId5"/>
          <a:stretch>
            <a:fillRect/>
          </a:stretch>
        </p:blipFill>
        <p:spPr>
          <a:xfrm>
            <a:off x="4517953" y="2752927"/>
            <a:ext cx="4193711" cy="2761712"/>
          </a:xfrm>
          <a:prstGeom prst="rect">
            <a:avLst/>
          </a:prstGeom>
        </p:spPr>
      </p:pic>
      <p:pic>
        <p:nvPicPr>
          <p:cNvPr id="3" name="Picture 2" descr="A yellow and orange sign&#10;&#10;Description automatically generated">
            <a:extLst>
              <a:ext uri="{FF2B5EF4-FFF2-40B4-BE49-F238E27FC236}">
                <a16:creationId xmlns:a16="http://schemas.microsoft.com/office/drawing/2014/main" id="{B9B9E98C-8427-4149-B56E-16452FC26EA8}"/>
              </a:ext>
            </a:extLst>
          </p:cNvPr>
          <p:cNvPicPr>
            <a:picLocks noChangeAspect="1"/>
          </p:cNvPicPr>
          <p:nvPr/>
        </p:nvPicPr>
        <p:blipFill>
          <a:blip r:embed="rId6"/>
          <a:stretch>
            <a:fillRect/>
          </a:stretch>
        </p:blipFill>
        <p:spPr>
          <a:xfrm>
            <a:off x="6196560" y="462500"/>
            <a:ext cx="1761722" cy="1761722"/>
          </a:xfrm>
          <a:prstGeom prst="rect">
            <a:avLst/>
          </a:prstGeom>
        </p:spPr>
      </p:pic>
    </p:spTree>
    <p:extLst>
      <p:ext uri="{BB962C8B-B14F-4D97-AF65-F5344CB8AC3E}">
        <p14:creationId xmlns:p14="http://schemas.microsoft.com/office/powerpoint/2010/main" val="1429262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1552" y="32934"/>
            <a:ext cx="9144000" cy="6877242"/>
          </a:xfrm>
          <a:prstGeom prst="rect">
            <a:avLst/>
          </a:prstGeom>
        </p:spPr>
      </p:pic>
      <p:sp>
        <p:nvSpPr>
          <p:cNvPr id="6" name="TextBox 5">
            <a:extLst>
              <a:ext uri="{FF2B5EF4-FFF2-40B4-BE49-F238E27FC236}">
                <a16:creationId xmlns:a16="http://schemas.microsoft.com/office/drawing/2014/main" id="{98DD4BEC-5F5D-6047-8DB0-E5205B283ACB}"/>
              </a:ext>
            </a:extLst>
          </p:cNvPr>
          <p:cNvSpPr txBox="1"/>
          <p:nvPr/>
        </p:nvSpPr>
        <p:spPr>
          <a:xfrm>
            <a:off x="118695" y="393074"/>
            <a:ext cx="8269991" cy="954107"/>
          </a:xfrm>
          <a:prstGeom prst="rect">
            <a:avLst/>
          </a:prstGeom>
          <a:noFill/>
        </p:spPr>
        <p:txBody>
          <a:bodyPr wrap="square" rtlCol="0">
            <a:spAutoFit/>
          </a:bodyPr>
          <a:lstStyle/>
          <a:p>
            <a:pPr algn="ctr"/>
            <a:r>
              <a:rPr lang="en-AU" sz="3600" b="1" i="1" dirty="0">
                <a:solidFill>
                  <a:schemeClr val="accent1">
                    <a:lumMod val="50000"/>
                  </a:schemeClr>
                </a:solidFill>
                <a:latin typeface="Chalkboard" panose="03050602040202020205" pitchFamily="66" charset="77"/>
              </a:rPr>
              <a:t>Class routines!</a:t>
            </a:r>
          </a:p>
          <a:p>
            <a:pPr algn="ctr"/>
            <a:endParaRPr lang="en-AU" sz="2000" i="1" dirty="0">
              <a:latin typeface="Chalkboard" panose="03050602040202020205" pitchFamily="66" charset="77"/>
            </a:endParaRPr>
          </a:p>
        </p:txBody>
      </p:sp>
      <p:sp>
        <p:nvSpPr>
          <p:cNvPr id="2" name="TextBox 1">
            <a:extLst>
              <a:ext uri="{FF2B5EF4-FFF2-40B4-BE49-F238E27FC236}">
                <a16:creationId xmlns:a16="http://schemas.microsoft.com/office/drawing/2014/main" id="{DF7417D6-78FD-834C-B61C-CC58D2E9FFF1}"/>
              </a:ext>
            </a:extLst>
          </p:cNvPr>
          <p:cNvSpPr txBox="1"/>
          <p:nvPr/>
        </p:nvSpPr>
        <p:spPr>
          <a:xfrm>
            <a:off x="514281" y="1707321"/>
            <a:ext cx="7438593" cy="3724096"/>
          </a:xfrm>
          <a:prstGeom prst="rect">
            <a:avLst/>
          </a:prstGeom>
          <a:noFill/>
        </p:spPr>
        <p:txBody>
          <a:bodyPr wrap="square" rtlCol="0">
            <a:spAutoFit/>
          </a:bodyPr>
          <a:lstStyle/>
          <a:p>
            <a:pPr marL="285750" indent="-285750">
              <a:buFont typeface="Arial" panose="020B0604020202020204" pitchFamily="34" charset="0"/>
              <a:buChar char="•"/>
            </a:pPr>
            <a:r>
              <a:rPr lang="en-US" sz="2400" dirty="0"/>
              <a:t>Each morning the classroom will be open at 8:15am. </a:t>
            </a:r>
          </a:p>
          <a:p>
            <a:pPr marL="285750" indent="-285750">
              <a:buFont typeface="Arial" panose="020B0604020202020204" pitchFamily="34" charset="0"/>
              <a:buChar char="•"/>
            </a:pPr>
            <a:r>
              <a:rPr lang="en-US" sz="2400" dirty="0"/>
              <a:t>Students are to place bags on the bag racks.</a:t>
            </a:r>
          </a:p>
          <a:p>
            <a:pPr marL="285750" indent="-285750">
              <a:buFont typeface="Arial" panose="020B0604020202020204" pitchFamily="34" charset="0"/>
              <a:buChar char="•"/>
            </a:pPr>
            <a:r>
              <a:rPr lang="en-US" sz="2400" dirty="0"/>
              <a:t>Take out their lunch box and drink bottle and put them on the fridge and the bench.</a:t>
            </a:r>
          </a:p>
          <a:p>
            <a:pPr marL="285750" indent="-285750">
              <a:buFont typeface="Arial" panose="020B0604020202020204" pitchFamily="34" charset="0"/>
              <a:buChar char="•"/>
            </a:pPr>
            <a:r>
              <a:rPr lang="en-US" sz="2400" dirty="0"/>
              <a:t>Hat in or on top of bags.</a:t>
            </a:r>
          </a:p>
          <a:p>
            <a:pPr marL="285750" indent="-285750">
              <a:buFont typeface="Arial" panose="020B0604020202020204" pitchFamily="34" charset="0"/>
              <a:buChar char="•"/>
            </a:pPr>
            <a:r>
              <a:rPr lang="en-US" sz="2400" dirty="0"/>
              <a:t>Communication folder in the shelf.</a:t>
            </a:r>
          </a:p>
          <a:p>
            <a:endParaRPr lang="en-US" dirty="0"/>
          </a:p>
          <a:p>
            <a:pPr algn="ctr"/>
            <a:r>
              <a:rPr lang="en-US" sz="2800" b="1" dirty="0"/>
              <a:t>In year 2 we are seeking independence with our daily jobs. </a:t>
            </a:r>
            <a:endParaRPr lang="en-US" dirty="0"/>
          </a:p>
          <a:p>
            <a:endParaRPr lang="en-US" dirty="0"/>
          </a:p>
        </p:txBody>
      </p:sp>
    </p:spTree>
    <p:extLst>
      <p:ext uri="{BB962C8B-B14F-4D97-AF65-F5344CB8AC3E}">
        <p14:creationId xmlns:p14="http://schemas.microsoft.com/office/powerpoint/2010/main" val="2379980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092A69F-84BB-0E48-9977-770BE3FB9A45}"/>
              </a:ext>
            </a:extLst>
          </p:cNvPr>
          <p:cNvPicPr>
            <a:picLocks noGrp="1" noChangeAspect="1"/>
          </p:cNvPicPr>
          <p:nvPr>
            <p:ph idx="1"/>
          </p:nvPr>
        </p:nvPicPr>
        <p:blipFill>
          <a:blip r:embed="rId3"/>
          <a:stretch>
            <a:fillRect/>
          </a:stretch>
        </p:blipFill>
        <p:spPr>
          <a:xfrm>
            <a:off x="2434394" y="215900"/>
            <a:ext cx="4640173" cy="6563476"/>
          </a:xfrm>
          <a:prstGeom prst="rect">
            <a:avLst/>
          </a:prstGeom>
        </p:spPr>
      </p:pic>
    </p:spTree>
    <p:extLst>
      <p:ext uri="{BB962C8B-B14F-4D97-AF65-F5344CB8AC3E}">
        <p14:creationId xmlns:p14="http://schemas.microsoft.com/office/powerpoint/2010/main" val="2877698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13BE3DF-3FF7-3B4A-82BE-B94CF1C0AF31}"/>
              </a:ext>
            </a:extLst>
          </p:cNvPr>
          <p:cNvPicPr>
            <a:picLocks noGrp="1" noChangeAspect="1"/>
          </p:cNvPicPr>
          <p:nvPr>
            <p:ph idx="1"/>
          </p:nvPr>
        </p:nvPicPr>
        <p:blipFill>
          <a:blip r:embed="rId3"/>
          <a:stretch>
            <a:fillRect/>
          </a:stretch>
        </p:blipFill>
        <p:spPr>
          <a:xfrm>
            <a:off x="2165684" y="29494"/>
            <a:ext cx="4756939" cy="6731670"/>
          </a:xfrm>
          <a:prstGeom prst="rect">
            <a:avLst/>
          </a:prstGeom>
        </p:spPr>
      </p:pic>
    </p:spTree>
    <p:extLst>
      <p:ext uri="{BB962C8B-B14F-4D97-AF65-F5344CB8AC3E}">
        <p14:creationId xmlns:p14="http://schemas.microsoft.com/office/powerpoint/2010/main" val="3898717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ur Lady of Dolours MITCHELTON PPT slides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Content Placeholder 1"/>
          <p:cNvSpPr>
            <a:spLocks noGrp="1"/>
          </p:cNvSpPr>
          <p:nvPr>
            <p:ph idx="1"/>
          </p:nvPr>
        </p:nvSpPr>
        <p:spPr>
          <a:xfrm>
            <a:off x="457200" y="571479"/>
            <a:ext cx="8458200" cy="6033857"/>
          </a:xfrm>
        </p:spPr>
        <p:txBody>
          <a:bodyPr>
            <a:normAutofit/>
          </a:bodyPr>
          <a:lstStyle/>
          <a:p>
            <a:pPr>
              <a:buNone/>
            </a:pPr>
            <a:endParaRPr lang="en-AU" dirty="0">
              <a:latin typeface="Century Gothic" pitchFamily="34" charset="0"/>
            </a:endParaRPr>
          </a:p>
          <a:p>
            <a:pPr>
              <a:buNone/>
            </a:pPr>
            <a:endParaRPr lang="en-AU" dirty="0"/>
          </a:p>
        </p:txBody>
      </p:sp>
      <p:pic>
        <p:nvPicPr>
          <p:cNvPr id="5" name="Picture 4" descr="A screenshot of a social media post&#10;&#10;Description automatically generated">
            <a:extLst>
              <a:ext uri="{FF2B5EF4-FFF2-40B4-BE49-F238E27FC236}">
                <a16:creationId xmlns:a16="http://schemas.microsoft.com/office/drawing/2014/main" id="{1AFA066B-F95E-104A-8A24-EE5B283BCD0D}"/>
              </a:ext>
            </a:extLst>
          </p:cNvPr>
          <p:cNvPicPr>
            <a:picLocks noChangeAspect="1"/>
          </p:cNvPicPr>
          <p:nvPr/>
        </p:nvPicPr>
        <p:blipFill>
          <a:blip r:embed="rId3"/>
          <a:stretch>
            <a:fillRect/>
          </a:stretch>
        </p:blipFill>
        <p:spPr>
          <a:xfrm>
            <a:off x="2189747" y="61816"/>
            <a:ext cx="4748654" cy="6711963"/>
          </a:xfrm>
          <a:prstGeom prst="rect">
            <a:avLst/>
          </a:prstGeom>
        </p:spPr>
      </p:pic>
    </p:spTree>
    <p:extLst>
      <p:ext uri="{BB962C8B-B14F-4D97-AF65-F5344CB8AC3E}">
        <p14:creationId xmlns:p14="http://schemas.microsoft.com/office/powerpoint/2010/main" val="294893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87951" y="0"/>
            <a:ext cx="9431951" cy="719006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3650" y="96253"/>
            <a:ext cx="4712297" cy="6665494"/>
          </a:xfrm>
          <a:prstGeom prst="rect">
            <a:avLst/>
          </a:prstGeom>
        </p:spPr>
      </p:pic>
    </p:spTree>
    <p:extLst>
      <p:ext uri="{BB962C8B-B14F-4D97-AF65-F5344CB8AC3E}">
        <p14:creationId xmlns:p14="http://schemas.microsoft.com/office/powerpoint/2010/main" val="14972381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283</TotalTime>
  <Words>1170</Words>
  <Application>Microsoft Macintosh PowerPoint</Application>
  <PresentationFormat>On-screen Show (4:3)</PresentationFormat>
  <Paragraphs>175</Paragraphs>
  <Slides>27</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Century Gothic</vt:lpstr>
      <vt:lpstr>Chalkboard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Patrick Davis</dc:creator>
  <cp:keywords/>
  <dc:description/>
  <cp:lastModifiedBy>Cindy Plater</cp:lastModifiedBy>
  <cp:revision>18</cp:revision>
  <dcterms:created xsi:type="dcterms:W3CDTF">2016-01-15T10:48:23Z</dcterms:created>
  <dcterms:modified xsi:type="dcterms:W3CDTF">2020-02-12T08:07:25Z</dcterms:modified>
  <cp:category/>
</cp:coreProperties>
</file>